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28"/>
  </p:notesMasterIdLst>
  <p:sldIdLst>
    <p:sldId id="256" r:id="rId2"/>
    <p:sldId id="257" r:id="rId3"/>
    <p:sldId id="258" r:id="rId4"/>
    <p:sldId id="259" r:id="rId5"/>
    <p:sldId id="261" r:id="rId6"/>
    <p:sldId id="272" r:id="rId7"/>
    <p:sldId id="273" r:id="rId8"/>
    <p:sldId id="275" r:id="rId9"/>
    <p:sldId id="274" r:id="rId10"/>
    <p:sldId id="276" r:id="rId11"/>
    <p:sldId id="283" r:id="rId12"/>
    <p:sldId id="277" r:id="rId13"/>
    <p:sldId id="279" r:id="rId14"/>
    <p:sldId id="280" r:id="rId15"/>
    <p:sldId id="281" r:id="rId16"/>
    <p:sldId id="292" r:id="rId17"/>
    <p:sldId id="282" r:id="rId18"/>
    <p:sldId id="284" r:id="rId19"/>
    <p:sldId id="262" r:id="rId20"/>
    <p:sldId id="290" r:id="rId21"/>
    <p:sldId id="291" r:id="rId22"/>
    <p:sldId id="287" r:id="rId23"/>
    <p:sldId id="293" r:id="rId24"/>
    <p:sldId id="263" r:id="rId25"/>
    <p:sldId id="288" r:id="rId26"/>
    <p:sldId id="269"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84776-D837-4A02-B6A3-7E57C094EC22}" type="datetimeFigureOut">
              <a:rPr lang="tr-TR" smtClean="0"/>
              <a:t>26.10.2016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740C5-9C5F-40B1-AC71-BE46F9D31EBD}" type="slidenum">
              <a:rPr lang="tr-TR" smtClean="0"/>
              <a:t>‹#›</a:t>
            </a:fld>
            <a:endParaRPr lang="tr-TR"/>
          </a:p>
        </p:txBody>
      </p:sp>
    </p:spTree>
    <p:extLst>
      <p:ext uri="{BB962C8B-B14F-4D97-AF65-F5344CB8AC3E}">
        <p14:creationId xmlns:p14="http://schemas.microsoft.com/office/powerpoint/2010/main" val="30238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8E740C5-9C5F-40B1-AC71-BE46F9D31EBD}" type="slidenum">
              <a:rPr lang="tr-TR" smtClean="0"/>
              <a:t>1</a:t>
            </a:fld>
            <a:endParaRPr lang="tr-TR"/>
          </a:p>
        </p:txBody>
      </p:sp>
    </p:spTree>
    <p:extLst>
      <p:ext uri="{BB962C8B-B14F-4D97-AF65-F5344CB8AC3E}">
        <p14:creationId xmlns:p14="http://schemas.microsoft.com/office/powerpoint/2010/main" val="395067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C0FEF10-D83D-466F-A438-1E8A7C7B2716}" type="datetime1">
              <a:rPr lang="tr-TR" smtClean="0"/>
              <a:t>26.10.2016</a:t>
            </a:fld>
            <a:endParaRPr lang="tr-TR"/>
          </a:p>
        </p:txBody>
      </p:sp>
      <p:sp>
        <p:nvSpPr>
          <p:cNvPr id="5" name="Footer Placeholder 4"/>
          <p:cNvSpPr>
            <a:spLocks noGrp="1"/>
          </p:cNvSpPr>
          <p:nvPr>
            <p:ph type="ftr" sz="quarter" idx="11"/>
          </p:nvPr>
        </p:nvSpPr>
        <p:spPr/>
        <p:txBody>
          <a:bodyPr/>
          <a:lstStyle/>
          <a:p>
            <a:r>
              <a:rPr lang="tr-TR" smtClean="0"/>
              <a:t>Avrupa Birliği Ofisi</a:t>
            </a:r>
            <a:endParaRPr lang="tr-TR"/>
          </a:p>
        </p:txBody>
      </p:sp>
      <p:sp>
        <p:nvSpPr>
          <p:cNvPr id="6" name="Slide Number Placeholder 5"/>
          <p:cNvSpPr>
            <a:spLocks noGrp="1"/>
          </p:cNvSpPr>
          <p:nvPr>
            <p:ph type="sldNum" sz="quarter" idx="12"/>
          </p:nvPr>
        </p:nvSpPr>
        <p:spPr/>
        <p:txBody>
          <a:bodyPr/>
          <a:lstStyle/>
          <a:p>
            <a:fld id="{CDC8D530-3028-407C-9662-26ABE040249F}" type="slidenum">
              <a:rPr lang="tr-TR" smtClean="0"/>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B615EA7-0BF8-4F9C-BB74-1518F6F3F109}" type="datetime1">
              <a:rPr lang="tr-TR" smtClean="0"/>
              <a:t>26.10.2016</a:t>
            </a:fld>
            <a:endParaRPr lang="tr-TR"/>
          </a:p>
        </p:txBody>
      </p:sp>
      <p:sp>
        <p:nvSpPr>
          <p:cNvPr id="5" name="Footer Placeholder 4"/>
          <p:cNvSpPr>
            <a:spLocks noGrp="1"/>
          </p:cNvSpPr>
          <p:nvPr>
            <p:ph type="ftr" sz="quarter" idx="11"/>
          </p:nvPr>
        </p:nvSpPr>
        <p:spPr/>
        <p:txBody>
          <a:bodyPr/>
          <a:lstStyle/>
          <a:p>
            <a:r>
              <a:rPr lang="tr-TR" smtClean="0"/>
              <a:t>Avrupa Birliği Ofisi</a:t>
            </a:r>
            <a:endParaRPr lang="tr-TR"/>
          </a:p>
        </p:txBody>
      </p:sp>
      <p:sp>
        <p:nvSpPr>
          <p:cNvPr id="6" name="Slide Number Placeholder 5"/>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355598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889F94-5828-4093-A8F8-47DBE8118DBB}" type="datetime1">
              <a:rPr lang="tr-TR" smtClean="0"/>
              <a:t>26.10.2016</a:t>
            </a:fld>
            <a:endParaRPr lang="tr-TR"/>
          </a:p>
        </p:txBody>
      </p:sp>
      <p:sp>
        <p:nvSpPr>
          <p:cNvPr id="5" name="Footer Placeholder 4"/>
          <p:cNvSpPr>
            <a:spLocks noGrp="1"/>
          </p:cNvSpPr>
          <p:nvPr>
            <p:ph type="ftr" sz="quarter" idx="11"/>
          </p:nvPr>
        </p:nvSpPr>
        <p:spPr/>
        <p:txBody>
          <a:bodyPr/>
          <a:lstStyle/>
          <a:p>
            <a:r>
              <a:rPr lang="tr-TR" smtClean="0"/>
              <a:t>Avrupa Birliği Ofisi</a:t>
            </a:r>
            <a:endParaRPr lang="tr-TR"/>
          </a:p>
        </p:txBody>
      </p:sp>
      <p:sp>
        <p:nvSpPr>
          <p:cNvPr id="6" name="Slide Number Placeholder 5"/>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265605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78C229-EB9F-44D4-B95A-7DE16484BBDD}" type="datetime1">
              <a:rPr lang="tr-TR" smtClean="0"/>
              <a:t>26.10.2016</a:t>
            </a:fld>
            <a:endParaRPr lang="tr-TR"/>
          </a:p>
        </p:txBody>
      </p:sp>
      <p:sp>
        <p:nvSpPr>
          <p:cNvPr id="5" name="Footer Placeholder 4"/>
          <p:cNvSpPr>
            <a:spLocks noGrp="1"/>
          </p:cNvSpPr>
          <p:nvPr>
            <p:ph type="ftr" sz="quarter" idx="11"/>
          </p:nvPr>
        </p:nvSpPr>
        <p:spPr/>
        <p:txBody>
          <a:bodyPr/>
          <a:lstStyle/>
          <a:p>
            <a:r>
              <a:rPr lang="tr-TR" smtClean="0"/>
              <a:t>Avrupa Birliği Ofisi</a:t>
            </a:r>
            <a:endParaRPr lang="tr-TR"/>
          </a:p>
        </p:txBody>
      </p:sp>
      <p:sp>
        <p:nvSpPr>
          <p:cNvPr id="6" name="Slide Number Placeholder 5"/>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299798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AB2788-0AE1-458D-AB5C-EC8403CB8C36}" type="datetime1">
              <a:rPr lang="tr-TR" smtClean="0"/>
              <a:t>26.10.2016</a:t>
            </a:fld>
            <a:endParaRPr lang="tr-TR"/>
          </a:p>
        </p:txBody>
      </p:sp>
      <p:sp>
        <p:nvSpPr>
          <p:cNvPr id="5" name="Footer Placeholder 4"/>
          <p:cNvSpPr>
            <a:spLocks noGrp="1"/>
          </p:cNvSpPr>
          <p:nvPr>
            <p:ph type="ftr" sz="quarter" idx="11"/>
          </p:nvPr>
        </p:nvSpPr>
        <p:spPr/>
        <p:txBody>
          <a:bodyPr/>
          <a:lstStyle/>
          <a:p>
            <a:r>
              <a:rPr lang="tr-TR" smtClean="0"/>
              <a:t>Avrupa Birliği Ofisi</a:t>
            </a:r>
            <a:endParaRPr lang="tr-TR"/>
          </a:p>
        </p:txBody>
      </p:sp>
      <p:sp>
        <p:nvSpPr>
          <p:cNvPr id="6" name="Slide Number Placeholder 5"/>
          <p:cNvSpPr>
            <a:spLocks noGrp="1"/>
          </p:cNvSpPr>
          <p:nvPr>
            <p:ph type="sldNum" sz="quarter" idx="12"/>
          </p:nvPr>
        </p:nvSpPr>
        <p:spPr/>
        <p:txBody>
          <a:bodyPr/>
          <a:lstStyle/>
          <a:p>
            <a:fld id="{CDC8D530-3028-407C-9662-26ABE040249F}" type="slidenum">
              <a:rPr lang="tr-TR" smtClean="0"/>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5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5"/>
            <a:ext cx="493776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4B95C17-4315-474D-8369-E1C537372EC9}" type="datetime1">
              <a:rPr lang="tr-TR" smtClean="0"/>
              <a:t>26.10.2016</a:t>
            </a:fld>
            <a:endParaRPr lang="tr-TR"/>
          </a:p>
        </p:txBody>
      </p:sp>
      <p:sp>
        <p:nvSpPr>
          <p:cNvPr id="6" name="Footer Placeholder 5"/>
          <p:cNvSpPr>
            <a:spLocks noGrp="1"/>
          </p:cNvSpPr>
          <p:nvPr>
            <p:ph type="ftr" sz="quarter" idx="11"/>
          </p:nvPr>
        </p:nvSpPr>
        <p:spPr/>
        <p:txBody>
          <a:bodyPr/>
          <a:lstStyle/>
          <a:p>
            <a:r>
              <a:rPr lang="tr-TR" smtClean="0"/>
              <a:t>Avrupa Birliği Ofisi</a:t>
            </a:r>
            <a:endParaRPr lang="tr-TR"/>
          </a:p>
        </p:txBody>
      </p:sp>
      <p:sp>
        <p:nvSpPr>
          <p:cNvPr id="7" name="Slide Number Placeholder 6"/>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3673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C51D825-34E4-428E-B6D1-D02097F21BDB}" type="datetime1">
              <a:rPr lang="tr-TR" smtClean="0"/>
              <a:t>26.10.2016</a:t>
            </a:fld>
            <a:endParaRPr lang="tr-TR"/>
          </a:p>
        </p:txBody>
      </p:sp>
      <p:sp>
        <p:nvSpPr>
          <p:cNvPr id="8" name="Footer Placeholder 7"/>
          <p:cNvSpPr>
            <a:spLocks noGrp="1"/>
          </p:cNvSpPr>
          <p:nvPr>
            <p:ph type="ftr" sz="quarter" idx="11"/>
          </p:nvPr>
        </p:nvSpPr>
        <p:spPr/>
        <p:txBody>
          <a:bodyPr/>
          <a:lstStyle/>
          <a:p>
            <a:r>
              <a:rPr lang="tr-TR" smtClean="0"/>
              <a:t>Avrupa Birliği Ofisi</a:t>
            </a:r>
            <a:endParaRPr lang="tr-TR"/>
          </a:p>
        </p:txBody>
      </p:sp>
      <p:sp>
        <p:nvSpPr>
          <p:cNvPr id="9" name="Slide Number Placeholder 8"/>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27379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89F130B-0C88-454C-90C1-49C83DD63BC4}" type="datetime1">
              <a:rPr lang="tr-TR" smtClean="0"/>
              <a:t>26.10.2016</a:t>
            </a:fld>
            <a:endParaRPr lang="tr-TR"/>
          </a:p>
        </p:txBody>
      </p:sp>
      <p:sp>
        <p:nvSpPr>
          <p:cNvPr id="4" name="Footer Placeholder 3"/>
          <p:cNvSpPr>
            <a:spLocks noGrp="1"/>
          </p:cNvSpPr>
          <p:nvPr>
            <p:ph type="ftr" sz="quarter" idx="11"/>
          </p:nvPr>
        </p:nvSpPr>
        <p:spPr/>
        <p:txBody>
          <a:bodyPr/>
          <a:lstStyle/>
          <a:p>
            <a:r>
              <a:rPr lang="tr-TR" smtClean="0"/>
              <a:t>Avrupa Birliği Ofisi</a:t>
            </a:r>
            <a:endParaRPr lang="tr-TR"/>
          </a:p>
        </p:txBody>
      </p:sp>
      <p:sp>
        <p:nvSpPr>
          <p:cNvPr id="5" name="Slide Number Placeholder 4"/>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327183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F2AF5E-7D52-4DE8-A3F4-12F6195F8783}" type="datetime1">
              <a:rPr lang="tr-TR" smtClean="0"/>
              <a:t>26.10.2016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Avrupa Birliği Ofisi</a:t>
            </a:r>
            <a:endParaRPr lang="tr-TR"/>
          </a:p>
        </p:txBody>
      </p:sp>
      <p:sp>
        <p:nvSpPr>
          <p:cNvPr id="9" name="Slide Number Placeholder 8"/>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250875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8081CD3B-F9B2-423B-944F-FF77C03D0B0B}" type="datetime1">
              <a:rPr lang="tr-TR" smtClean="0"/>
              <a:t>26.10.2016</a:t>
            </a:fld>
            <a:endParaRPr lang="tr-TR"/>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r>
              <a:rPr lang="tr-TR" smtClean="0"/>
              <a:t>Avrupa Birliği Ofisi</a:t>
            </a: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C8D530-3028-407C-9662-26ABE040249F}" type="slidenum">
              <a:rPr lang="tr-TR" smtClean="0"/>
              <a:t>‹#›</a:t>
            </a:fld>
            <a:endParaRPr lang="tr-TR"/>
          </a:p>
        </p:txBody>
      </p:sp>
    </p:spTree>
    <p:extLst>
      <p:ext uri="{BB962C8B-B14F-4D97-AF65-F5344CB8AC3E}">
        <p14:creationId xmlns:p14="http://schemas.microsoft.com/office/powerpoint/2010/main" val="25018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E7A3AA8-2F38-40F4-8063-338AB1A45F49}" type="datetime1">
              <a:rPr lang="tr-TR" smtClean="0"/>
              <a:t>26.10.2016</a:t>
            </a:fld>
            <a:endParaRPr lang="tr-TR"/>
          </a:p>
        </p:txBody>
      </p:sp>
      <p:sp>
        <p:nvSpPr>
          <p:cNvPr id="6" name="Footer Placeholder 5"/>
          <p:cNvSpPr>
            <a:spLocks noGrp="1"/>
          </p:cNvSpPr>
          <p:nvPr>
            <p:ph type="ftr" sz="quarter" idx="11"/>
          </p:nvPr>
        </p:nvSpPr>
        <p:spPr/>
        <p:txBody>
          <a:bodyPr/>
          <a:lstStyle/>
          <a:p>
            <a:r>
              <a:rPr lang="tr-TR" smtClean="0"/>
              <a:t>Avrupa Birliği Ofisi</a:t>
            </a:r>
            <a:endParaRPr lang="tr-TR"/>
          </a:p>
        </p:txBody>
      </p:sp>
      <p:sp>
        <p:nvSpPr>
          <p:cNvPr id="7" name="Slide Number Placeholder 6"/>
          <p:cNvSpPr>
            <a:spLocks noGrp="1"/>
          </p:cNvSpPr>
          <p:nvPr>
            <p:ph type="sldNum" sz="quarter" idx="12"/>
          </p:nvPr>
        </p:nvSpPr>
        <p:spPr/>
        <p:txBody>
          <a:bodyPr/>
          <a:lstStyle/>
          <a:p>
            <a:fld id="{CDC8D530-3028-407C-9662-26ABE040249F}" type="slidenum">
              <a:rPr lang="tr-TR" smtClean="0"/>
              <a:t>‹#›</a:t>
            </a:fld>
            <a:endParaRPr lang="tr-TR"/>
          </a:p>
        </p:txBody>
      </p:sp>
    </p:spTree>
    <p:extLst>
      <p:ext uri="{BB962C8B-B14F-4D97-AF65-F5344CB8AC3E}">
        <p14:creationId xmlns:p14="http://schemas.microsoft.com/office/powerpoint/2010/main" val="24317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7FC0C066-1BA7-40E3-966B-575E58C8ED17}" type="datetime1">
              <a:rPr lang="tr-TR" smtClean="0"/>
              <a:t>26.10.2016</a:t>
            </a:fld>
            <a:endParaRPr lang="tr-TR"/>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smtClean="0"/>
              <a:t>Avrupa Birliği Ofisi</a:t>
            </a:r>
            <a:endParaRPr lang="tr-TR"/>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CDC8D530-3028-407C-9662-26ABE040249F}" type="slidenum">
              <a:rPr lang="tr-TR" smtClean="0"/>
              <a:t>‹#›</a:t>
            </a:fld>
            <a:endParaRPr lang="tr-TR"/>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3745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u.yildiz.edu.t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u.yildiz.edu.tr/images/files/sss(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sym.gov.tr/belge/1-25970/yabanci-dil-sinavlari-esdegerlik-yonergesi-ve-esdegerli-.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sz="6600" dirty="0" smtClean="0"/>
              <a:t>2017-18 Erasmus Öğrenci Bilgilendirme Toplantısı</a:t>
            </a:r>
            <a:endParaRPr lang="tr-TR" sz="6600" dirty="0"/>
          </a:p>
        </p:txBody>
      </p:sp>
      <p:sp>
        <p:nvSpPr>
          <p:cNvPr id="3" name="Alt Başlık 2"/>
          <p:cNvSpPr>
            <a:spLocks noGrp="1"/>
          </p:cNvSpPr>
          <p:nvPr>
            <p:ph type="subTitle" idx="1"/>
          </p:nvPr>
        </p:nvSpPr>
        <p:spPr/>
        <p:txBody>
          <a:bodyPr/>
          <a:lstStyle/>
          <a:p>
            <a:pPr algn="ctr"/>
            <a:r>
              <a:rPr lang="tr-TR" b="1" dirty="0" smtClean="0"/>
              <a:t>25 ekim 2016</a:t>
            </a:r>
            <a:endParaRPr lang="tr-TR" b="1" dirty="0"/>
          </a:p>
        </p:txBody>
      </p:sp>
      <p:pic>
        <p:nvPicPr>
          <p:cNvPr id="4" name="Picture 2" descr="Image result for ytü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898" y="1"/>
            <a:ext cx="2047164" cy="2180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erasm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605" y="4746246"/>
            <a:ext cx="4430274" cy="1265470"/>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5"/>
          <p:cNvSpPr>
            <a:spLocks noGrp="1"/>
          </p:cNvSpPr>
          <p:nvPr>
            <p:ph type="ftr" sz="quarter" idx="11"/>
          </p:nvPr>
        </p:nvSpPr>
        <p:spPr/>
        <p:txBody>
          <a:bodyPr/>
          <a:lstStyle/>
          <a:p>
            <a:r>
              <a:rPr lang="tr-TR" dirty="0" smtClean="0"/>
              <a:t>Avrupa Birliği Ofisi</a:t>
            </a:r>
          </a:p>
        </p:txBody>
      </p:sp>
    </p:spTree>
    <p:extLst>
      <p:ext uri="{BB962C8B-B14F-4D97-AF65-F5344CB8AC3E}">
        <p14:creationId xmlns:p14="http://schemas.microsoft.com/office/powerpoint/2010/main" val="281839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t>Dikkat Edilmesi Gereken Durumlar!!!</a:t>
            </a:r>
            <a:r>
              <a:rPr lang="tr-TR" sz="3600" dirty="0"/>
              <a:t/>
            </a:r>
            <a:br>
              <a:rPr lang="tr-TR" sz="3600" dirty="0"/>
            </a:br>
            <a:r>
              <a:rPr lang="tr-TR" sz="3600" i="1" dirty="0" smtClean="0">
                <a:solidFill>
                  <a:schemeClr val="accent2">
                    <a:lumMod val="50000"/>
                    <a:lumOff val="50000"/>
                  </a:schemeClr>
                </a:solidFill>
              </a:rPr>
              <a:t>Staj Hareketliliği</a:t>
            </a:r>
            <a:endParaRPr lang="tr-TR" sz="3600" dirty="0">
              <a:solidFill>
                <a:schemeClr val="accent2">
                  <a:lumMod val="50000"/>
                  <a:lumOff val="50000"/>
                </a:schemeClr>
              </a:solidFill>
            </a:endParaRPr>
          </a:p>
        </p:txBody>
      </p:sp>
      <p:sp>
        <p:nvSpPr>
          <p:cNvPr id="3" name="İçerik Yer Tutucusu 2"/>
          <p:cNvSpPr>
            <a:spLocks noGrp="1"/>
          </p:cNvSpPr>
          <p:nvPr>
            <p:ph idx="1"/>
          </p:nvPr>
        </p:nvSpPr>
        <p:spPr/>
        <p:txBody>
          <a:bodyPr>
            <a:normAutofit fontScale="70000" lnSpcReduction="20000"/>
          </a:bodyPr>
          <a:lstStyle/>
          <a:p>
            <a:endParaRPr lang="tr-TR" dirty="0" smtClean="0"/>
          </a:p>
          <a:p>
            <a:pPr algn="just">
              <a:buFont typeface="Wingdings" pitchFamily="2" charset="2"/>
              <a:buChar char="Ø"/>
            </a:pPr>
            <a:r>
              <a:rPr lang="tr-TR" dirty="0"/>
              <a:t>Staj faaliyeti gerçekleştirmek için kurumlar arasında bir ikili anlaşmaya ihtiyaç yoktur. Staj yerini öğrencinin şahsen bulması beklenmektedir. </a:t>
            </a:r>
          </a:p>
          <a:p>
            <a:pPr algn="just">
              <a:buFont typeface="Wingdings" pitchFamily="2" charset="2"/>
              <a:buChar char="Ø"/>
            </a:pPr>
            <a:r>
              <a:rPr lang="tr-TR" dirty="0"/>
              <a:t>Faaliyet süresi aynı akademik yıl içerisinde tamamlanmalıdır. En erken 1 Haziran </a:t>
            </a:r>
            <a:r>
              <a:rPr lang="tr-TR" dirty="0" smtClean="0"/>
              <a:t>2017 </a:t>
            </a:r>
            <a:r>
              <a:rPr lang="tr-TR" dirty="0"/>
              <a:t>en geç 30 Eylül </a:t>
            </a:r>
            <a:r>
              <a:rPr lang="tr-TR" dirty="0" smtClean="0"/>
              <a:t>2018.</a:t>
            </a:r>
            <a:endParaRPr lang="tr-TR" dirty="0"/>
          </a:p>
          <a:p>
            <a:pPr algn="just">
              <a:buFont typeface="Wingdings" pitchFamily="2" charset="2"/>
              <a:buChar char="Ø"/>
            </a:pPr>
            <a:r>
              <a:rPr lang="tr-TR" dirty="0"/>
              <a:t>Devamsızlık durumuna sebebiyet veren stajlar kabul edilmemektedir.  Bu nedenle ders yükünü tamamlamış, sadece staj yükü bulunan öğrenciler hariç, diğer öğrenciler Akademik Takvime göre eğitim başlangıcı ve bitişi arasında kalan sürede staj yapamaz. </a:t>
            </a:r>
          </a:p>
          <a:p>
            <a:pPr algn="just">
              <a:buFont typeface="Wingdings" pitchFamily="2" charset="2"/>
              <a:buChar char="Ø"/>
            </a:pPr>
            <a:r>
              <a:rPr lang="tr-TR" dirty="0"/>
              <a:t>Mezun durumunda olan öğrenciler staj faaliyetinden yararlanabilir. Ancak staj faaliyeti, öğrencinin mezuniyetini takip eden 12 ay içerisinde tamamlanmış olmalıdır. </a:t>
            </a:r>
          </a:p>
          <a:p>
            <a:pPr lvl="0">
              <a:buFont typeface="Wingdings" panose="05000000000000000000" pitchFamily="2" charset="2"/>
              <a:buChar char="Ø"/>
            </a:pPr>
            <a:r>
              <a:rPr lang="tr-TR" dirty="0"/>
              <a:t>Staj yapılacak kurumlar Erasmus program ülkelerinde yer alan, öğrenim alanı ile ilgili herhangi bir kurum, kuruluş veya üniversite olabilir. Staj hareketliliği kapsamında kesinlikle akademik içerikli bir faaliyet gerçekleştirilmemelidir, iş deneyimi kazanmaya yönelik bir eğitim planı yapılmalıdır. Bölümünüz staj yapılacak kurumlar ile ilgili kısıtlamaya gidebilir (Ltd. şirket, AŞ gibi)</a:t>
            </a:r>
          </a:p>
          <a:p>
            <a:pPr lvl="0">
              <a:buFont typeface="Wingdings" panose="05000000000000000000" pitchFamily="2" charset="2"/>
              <a:buChar char="Ø"/>
            </a:pPr>
            <a:r>
              <a:rPr lang="tr-TR" dirty="0"/>
              <a:t>Avrupa Birliği Kurumları ve AB ajansları, AB programlarını yürüten ve bu kapsamda hibe alarak kurulmuş kuruluşlar, misafir olunan ülkedeki ulusal diplomatik temsilciliklerimiz (büyükelçilik ve konsolosluk gibi) staj hareketliliği için uygun değildir.</a:t>
            </a:r>
          </a:p>
          <a:p>
            <a:pPr>
              <a:buFont typeface="Wingdings" panose="05000000000000000000" pitchFamily="2" charset="2"/>
              <a:buChar char="Ø"/>
            </a:pPr>
            <a:r>
              <a:rPr lang="tr-TR" dirty="0"/>
              <a:t>Her öğrenim kademesinde (Lisans, Yüksek Lisans, Doktora) hareketlilik sayısı, türü (Öğrenim, Staj) ve hibe durumundan (hibeli, </a:t>
            </a:r>
            <a:r>
              <a:rPr lang="tr-TR" dirty="0" err="1"/>
              <a:t>hibesiz</a:t>
            </a:r>
            <a:r>
              <a:rPr lang="tr-TR" dirty="0"/>
              <a:t>) bağımsız olarak faaliyetten en fazla 12 aya kadar faydalanılabilir. </a:t>
            </a:r>
          </a:p>
          <a:p>
            <a:pPr lvl="0">
              <a:buFont typeface="Wingdings" panose="05000000000000000000" pitchFamily="2" charset="2"/>
              <a:buChar char="Ø"/>
            </a:pPr>
            <a:r>
              <a:rPr lang="tr-TR" dirty="0"/>
              <a:t>Kabul mektubu almak zaman alabildiğinden kurumlar ile önceden iletişime geçmeniz tavsiye edilmektedir. </a:t>
            </a:r>
          </a:p>
          <a:p>
            <a:endParaRPr lang="tr-TR" i="1"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5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t>KİMO-Erasmus </a:t>
            </a:r>
            <a:r>
              <a:rPr lang="tr-TR" sz="3600" b="1" dirty="0"/>
              <a:t>Otomasyon Sistemi;</a:t>
            </a:r>
            <a:r>
              <a:rPr lang="tr-TR" sz="3600" dirty="0"/>
              <a:t/>
            </a:r>
            <a:br>
              <a:rPr lang="tr-TR" sz="3600" dirty="0"/>
            </a:br>
            <a:r>
              <a:rPr lang="tr-TR" sz="3600" i="1" dirty="0">
                <a:solidFill>
                  <a:schemeClr val="accent2">
                    <a:lumMod val="50000"/>
                    <a:lumOff val="50000"/>
                  </a:schemeClr>
                </a:solidFill>
              </a:rPr>
              <a:t>Online Başvuru</a:t>
            </a:r>
          </a:p>
        </p:txBody>
      </p:sp>
      <p:sp>
        <p:nvSpPr>
          <p:cNvPr id="3" name="İçerik Yer Tutucusu 2"/>
          <p:cNvSpPr>
            <a:spLocks noGrp="1"/>
          </p:cNvSpPr>
          <p:nvPr>
            <p:ph idx="1"/>
          </p:nvPr>
        </p:nvSpPr>
        <p:spPr/>
        <p:txBody>
          <a:bodyPr>
            <a:normAutofit lnSpcReduction="10000"/>
          </a:bodyPr>
          <a:lstStyle/>
          <a:p>
            <a:r>
              <a:rPr lang="tr-TR" dirty="0" smtClean="0"/>
              <a:t>2017-2018 </a:t>
            </a:r>
            <a:r>
              <a:rPr lang="tr-TR" dirty="0"/>
              <a:t>Online Başvuru Tarihi: </a:t>
            </a:r>
            <a:r>
              <a:rPr lang="tr-TR" b="1" dirty="0" smtClean="0">
                <a:solidFill>
                  <a:srgbClr val="FF0000"/>
                </a:solidFill>
              </a:rPr>
              <a:t>31 Ekim-18 </a:t>
            </a:r>
            <a:r>
              <a:rPr lang="tr-TR" b="1" dirty="0">
                <a:solidFill>
                  <a:srgbClr val="FF0000"/>
                </a:solidFill>
              </a:rPr>
              <a:t>Kasım </a:t>
            </a:r>
            <a:r>
              <a:rPr lang="tr-TR" b="1" dirty="0" smtClean="0">
                <a:solidFill>
                  <a:srgbClr val="FF0000"/>
                </a:solidFill>
              </a:rPr>
              <a:t>2016</a:t>
            </a:r>
          </a:p>
          <a:p>
            <a:r>
              <a:rPr lang="tr-TR" dirty="0" smtClean="0">
                <a:solidFill>
                  <a:schemeClr val="tx1"/>
                </a:solidFill>
              </a:rPr>
              <a:t>- Online </a:t>
            </a:r>
            <a:r>
              <a:rPr lang="tr-TR" dirty="0">
                <a:solidFill>
                  <a:schemeClr val="tx1"/>
                </a:solidFill>
              </a:rPr>
              <a:t>başvuru </a:t>
            </a:r>
            <a:r>
              <a:rPr lang="tr-TR" dirty="0" smtClean="0">
                <a:solidFill>
                  <a:schemeClr val="tx1"/>
                </a:solidFill>
              </a:rPr>
              <a:t>linki ve başvuru teknik kılavuzu web sayfamızda yayınlanacaktır: </a:t>
            </a:r>
            <a:r>
              <a:rPr lang="tr-TR" dirty="0">
                <a:solidFill>
                  <a:schemeClr val="tx1"/>
                </a:solidFill>
                <a:hlinkClick r:id="rId2"/>
              </a:rPr>
              <a:t>http://www.eu.yildiz.edu.tr</a:t>
            </a:r>
            <a:r>
              <a:rPr lang="tr-TR" dirty="0" smtClean="0">
                <a:solidFill>
                  <a:schemeClr val="tx1"/>
                </a:solidFill>
                <a:hlinkClick r:id="rId2"/>
              </a:rPr>
              <a:t>/</a:t>
            </a:r>
            <a:r>
              <a:rPr lang="tr-TR" dirty="0" smtClean="0">
                <a:solidFill>
                  <a:schemeClr val="tx1"/>
                </a:solidFill>
              </a:rPr>
              <a:t> </a:t>
            </a:r>
          </a:p>
          <a:p>
            <a:r>
              <a:rPr lang="tr-TR" dirty="0" smtClean="0">
                <a:solidFill>
                  <a:schemeClr val="tx1"/>
                </a:solidFill>
              </a:rPr>
              <a:t>- «Duyurular» altında açılan başvuru çağrısı</a:t>
            </a:r>
          </a:p>
          <a:p>
            <a:r>
              <a:rPr lang="tr-TR" dirty="0" smtClean="0">
                <a:solidFill>
                  <a:schemeClr val="tx1"/>
                </a:solidFill>
              </a:rPr>
              <a:t>- Ön kayıt formu</a:t>
            </a:r>
          </a:p>
          <a:p>
            <a:r>
              <a:rPr lang="tr-TR" dirty="0" smtClean="0">
                <a:solidFill>
                  <a:schemeClr val="tx1"/>
                </a:solidFill>
              </a:rPr>
              <a:t>- Kullanıcı girişi</a:t>
            </a:r>
          </a:p>
          <a:p>
            <a:r>
              <a:rPr lang="tr-TR" dirty="0" smtClean="0">
                <a:solidFill>
                  <a:schemeClr val="tx1"/>
                </a:solidFill>
              </a:rPr>
              <a:t>- Başvuru</a:t>
            </a:r>
          </a:p>
          <a:p>
            <a:r>
              <a:rPr lang="tr-TR" dirty="0" smtClean="0">
                <a:solidFill>
                  <a:schemeClr val="tx1"/>
                </a:solidFill>
              </a:rPr>
              <a:t>-Başvuru tamamla</a:t>
            </a:r>
          </a:p>
          <a:p>
            <a:r>
              <a:rPr lang="tr-TR" dirty="0" smtClean="0">
                <a:solidFill>
                  <a:schemeClr val="tx1"/>
                </a:solidFill>
              </a:rPr>
              <a:t>-Başvuru durumunu takip et</a:t>
            </a:r>
          </a:p>
          <a:p>
            <a:r>
              <a:rPr lang="tr-TR" dirty="0" smtClean="0">
                <a:solidFill>
                  <a:schemeClr val="tx1"/>
                </a:solidFill>
              </a:rPr>
              <a:t>-Süreç takibi</a:t>
            </a:r>
          </a:p>
          <a:p>
            <a:endParaRPr lang="tr-TR" b="1" dirty="0">
              <a:solidFill>
                <a:srgbClr val="FF0000"/>
              </a:solidFill>
            </a:endParaRP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395" y="2872594"/>
            <a:ext cx="3805035" cy="285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1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t>KİMO-</a:t>
            </a:r>
            <a:r>
              <a:rPr lang="tr-TR" sz="3600" b="1" dirty="0" err="1"/>
              <a:t>Merlon</a:t>
            </a:r>
            <a:r>
              <a:rPr lang="tr-TR" sz="3600" b="1" dirty="0"/>
              <a:t> Otomasyon Sistemi;</a:t>
            </a:r>
            <a:r>
              <a:rPr lang="tr-TR" sz="3600" dirty="0"/>
              <a:t/>
            </a:r>
            <a:br>
              <a:rPr lang="tr-TR" sz="3600" dirty="0"/>
            </a:br>
            <a:r>
              <a:rPr lang="tr-TR" sz="3600" i="1" dirty="0">
                <a:solidFill>
                  <a:schemeClr val="accent2">
                    <a:lumMod val="50000"/>
                    <a:lumOff val="50000"/>
                  </a:schemeClr>
                </a:solidFill>
              </a:rPr>
              <a:t>Online Başvuru</a:t>
            </a:r>
          </a:p>
        </p:txBody>
      </p:sp>
      <p:sp>
        <p:nvSpPr>
          <p:cNvPr id="3" name="İçerik Yer Tutucusu 2"/>
          <p:cNvSpPr>
            <a:spLocks noGrp="1"/>
          </p:cNvSpPr>
          <p:nvPr>
            <p:ph idx="1"/>
          </p:nvPr>
        </p:nvSpPr>
        <p:spPr/>
        <p:txBody>
          <a:bodyPr/>
          <a:lstStyle/>
          <a:p>
            <a:r>
              <a:rPr lang="tr-TR" dirty="0" smtClean="0"/>
              <a:t>- Sisteme </a:t>
            </a:r>
            <a:r>
              <a:rPr lang="tr-TR" dirty="0"/>
              <a:t>kullanıcı girişi yaptıktan sonra gerekli tüm bilgileri eksiksiz olarak tamamlayınız. </a:t>
            </a:r>
          </a:p>
          <a:p>
            <a:r>
              <a:rPr lang="tr-TR" dirty="0" smtClean="0"/>
              <a:t>- Başvuru </a:t>
            </a:r>
            <a:r>
              <a:rPr lang="tr-TR" dirty="0"/>
              <a:t>türü; sadece Öğrenim, sadece Staj veya hem Öğrenim hem Staj olabilir.</a:t>
            </a:r>
          </a:p>
          <a:p>
            <a:r>
              <a:rPr lang="tr-TR" dirty="0" smtClean="0"/>
              <a:t>- Geçerli </a:t>
            </a:r>
            <a:r>
              <a:rPr lang="tr-TR" dirty="0"/>
              <a:t>yabancı dil seçeneklerinden birini seçmelisiniz. </a:t>
            </a:r>
          </a:p>
          <a:p>
            <a:r>
              <a:rPr lang="tr-TR" dirty="0" smtClean="0"/>
              <a:t>- 2017-2018 </a:t>
            </a:r>
            <a:r>
              <a:rPr lang="tr-TR" dirty="0"/>
              <a:t>Erasmus Yabancı Dil Sınavı’na gireceğini bildiren tüm adaylar, 11 Aralık 2016’da yapılacak olan sınava girmelidirler. Sınava girilmemesi halinde alternatif başka bir yabancı dil sınav skoru kabul edilmeyecektir. </a:t>
            </a:r>
          </a:p>
          <a:p>
            <a:r>
              <a:rPr lang="tr-TR" dirty="0" smtClean="0"/>
              <a:t>- Gerekli </a:t>
            </a:r>
            <a:r>
              <a:rPr lang="tr-TR" dirty="0"/>
              <a:t>tüm bilgi girişlerini yaptıktan sonra başvurunuzu tamamlamalısınız.</a:t>
            </a:r>
          </a:p>
          <a:p>
            <a:r>
              <a:rPr lang="tr-TR" dirty="0" smtClean="0"/>
              <a:t>- Başvurunuzun durumunu kendi kullanıcı hesabınızdan görüntüleyebilirsiniz. </a:t>
            </a: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solidFill>
                  <a:schemeClr val="tx1"/>
                </a:solidFill>
              </a:rPr>
              <a:t>Transkript/Yabancı dil sınav sonucu teslimi</a:t>
            </a:r>
          </a:p>
        </p:txBody>
      </p:sp>
      <p:sp>
        <p:nvSpPr>
          <p:cNvPr id="3" name="İçerik Yer Tutucusu 2"/>
          <p:cNvSpPr>
            <a:spLocks noGrp="1"/>
          </p:cNvSpPr>
          <p:nvPr>
            <p:ph idx="1"/>
          </p:nvPr>
        </p:nvSpPr>
        <p:spPr/>
        <p:txBody>
          <a:bodyPr/>
          <a:lstStyle/>
          <a:p>
            <a:pPr marL="0" indent="0" algn="ctr">
              <a:buNone/>
            </a:pPr>
            <a:r>
              <a:rPr lang="tr-TR" b="1" dirty="0">
                <a:solidFill>
                  <a:srgbClr val="FF0000"/>
                </a:solidFill>
              </a:rPr>
              <a:t>15 – 19 Şubat 2016 </a:t>
            </a:r>
          </a:p>
          <a:p>
            <a:pPr algn="just"/>
            <a:r>
              <a:rPr lang="tr-TR" dirty="0"/>
              <a:t>Bu tarihler arasında tüm öğrenciler Öğrenci işlerinden alınmış güncel ve onaylı </a:t>
            </a:r>
            <a:r>
              <a:rPr lang="tr-TR" dirty="0" smtClean="0"/>
              <a:t>transkriptlerini ve yabancı dil sınav sonuç belgelerini </a:t>
            </a:r>
            <a:r>
              <a:rPr lang="tr-TR" dirty="0"/>
              <a:t>AB Ofisine imza karşılığında teslim etmelidirler. Bu doğrultuda </a:t>
            </a:r>
            <a:r>
              <a:rPr lang="tr-TR" dirty="0" err="1"/>
              <a:t>AGNO’nuz</a:t>
            </a:r>
            <a:r>
              <a:rPr lang="tr-TR" dirty="0"/>
              <a:t> güncellenecektir</a:t>
            </a:r>
            <a:r>
              <a:rPr lang="tr-TR" dirty="0" smtClean="0"/>
              <a:t>.</a:t>
            </a:r>
          </a:p>
          <a:p>
            <a:pPr algn="just"/>
            <a:r>
              <a:rPr lang="tr-TR" dirty="0" smtClean="0"/>
              <a:t>AB Ofisi, Enstitü (SEM) ve </a:t>
            </a:r>
            <a:r>
              <a:rPr lang="tr-TR" dirty="0" err="1" smtClean="0"/>
              <a:t>YDYO’nun</a:t>
            </a:r>
            <a:r>
              <a:rPr lang="tr-TR" dirty="0" smtClean="0"/>
              <a:t> yapmış olduğu ve kabul edilen sınavlar için Sınav Sonuç belgesi teslimine gerek yoktur. Bu seçeneklerin dışında kalan tüm sınavlar için sonuç belgeleri bu tarih aralığında AB Ofisi’ne teslim edilmelidir. </a:t>
            </a:r>
            <a:endParaRPr lang="tr-TR" dirty="0"/>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1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t>Staj Kabul Belgesi Teslimi</a:t>
            </a:r>
          </a:p>
        </p:txBody>
      </p:sp>
      <p:sp>
        <p:nvSpPr>
          <p:cNvPr id="3" name="İçerik Yer Tutucusu 2"/>
          <p:cNvSpPr>
            <a:spLocks noGrp="1"/>
          </p:cNvSpPr>
          <p:nvPr>
            <p:ph idx="1"/>
          </p:nvPr>
        </p:nvSpPr>
        <p:spPr/>
        <p:txBody>
          <a:bodyPr/>
          <a:lstStyle/>
          <a:p>
            <a:pPr marL="0" indent="0" algn="just">
              <a:buNone/>
            </a:pPr>
            <a:r>
              <a:rPr lang="tr-TR" dirty="0" smtClean="0"/>
              <a:t>Staj </a:t>
            </a:r>
            <a:r>
              <a:rPr lang="tr-TR" dirty="0"/>
              <a:t>hareketliliğinden faydalanmak isteyen öğrenciler istenen minimum bilgileri içeren Staj Kabul Belgelerini </a:t>
            </a:r>
            <a:r>
              <a:rPr lang="tr-TR" dirty="0" smtClean="0"/>
              <a:t>aşağıda belirtilen tarih aralıklarında AB </a:t>
            </a:r>
            <a:r>
              <a:rPr lang="tr-TR" dirty="0"/>
              <a:t>Ofisine imza karşılığında teslim etmelidirler.</a:t>
            </a:r>
          </a:p>
          <a:p>
            <a:pPr marL="0" indent="0">
              <a:buNone/>
            </a:pPr>
            <a:r>
              <a:rPr lang="tr-TR" dirty="0"/>
              <a:t> </a:t>
            </a: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Staj kabul belgesinin içermesi gereken minimum bilgiler için: </a:t>
            </a:r>
            <a:r>
              <a:rPr lang="tr-TR" dirty="0" smtClean="0">
                <a:hlinkClick r:id="rId2"/>
              </a:rPr>
              <a:t>http</a:t>
            </a:r>
            <a:r>
              <a:rPr lang="tr-TR" dirty="0">
                <a:hlinkClick r:id="rId2"/>
              </a:rPr>
              <a:t>://www.eu.yildiz.edu.tr/images/files/sss(1).pdf</a:t>
            </a:r>
            <a:r>
              <a:rPr lang="tr-TR" dirty="0"/>
              <a:t> </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928179754"/>
              </p:ext>
            </p:extLst>
          </p:nvPr>
        </p:nvGraphicFramePr>
        <p:xfrm>
          <a:off x="1721449" y="3005666"/>
          <a:ext cx="8128000" cy="101092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tr-TR" dirty="0" smtClean="0"/>
                        <a:t>1.</a:t>
                      </a:r>
                      <a:r>
                        <a:rPr lang="tr-TR" baseline="0" dirty="0" smtClean="0"/>
                        <a:t> Staj dönemi (1.6.2017-31.12.2017 arasında yapılacak stajlar için)</a:t>
                      </a:r>
                      <a:endParaRPr lang="tr-TR" dirty="0"/>
                    </a:p>
                  </a:txBody>
                  <a:tcPr/>
                </a:tc>
                <a:tc>
                  <a:txBody>
                    <a:bodyPr/>
                    <a:lstStyle/>
                    <a:p>
                      <a:r>
                        <a:rPr lang="tr-TR" dirty="0" smtClean="0"/>
                        <a:t>2. Staj dönemi (1.1.2018-30.09.2018 arasında yapılacak stajlar için)</a:t>
                      </a:r>
                      <a:endParaRPr lang="tr-TR" dirty="0"/>
                    </a:p>
                  </a:txBody>
                  <a:tcPr/>
                </a:tc>
              </a:tr>
              <a:tr h="370840">
                <a:tc>
                  <a:txBody>
                    <a:bodyPr/>
                    <a:lstStyle/>
                    <a:p>
                      <a:r>
                        <a:rPr lang="tr-TR" dirty="0" smtClean="0"/>
                        <a:t>Belge</a:t>
                      </a:r>
                      <a:r>
                        <a:rPr lang="tr-TR" baseline="0" dirty="0" smtClean="0"/>
                        <a:t> teslimi: </a:t>
                      </a:r>
                      <a:r>
                        <a:rPr lang="tr-TR" dirty="0" smtClean="0"/>
                        <a:t>3-7 Nisan 2017</a:t>
                      </a:r>
                      <a:endParaRPr lang="tr-TR" dirty="0"/>
                    </a:p>
                  </a:txBody>
                  <a:tcPr/>
                </a:tc>
                <a:tc>
                  <a:txBody>
                    <a:bodyPr/>
                    <a:lstStyle/>
                    <a:p>
                      <a:r>
                        <a:rPr lang="tr-TR" dirty="0" smtClean="0"/>
                        <a:t>6-10 Kasım 2017</a:t>
                      </a:r>
                      <a:endParaRPr lang="tr-TR" dirty="0"/>
                    </a:p>
                  </a:txBody>
                  <a:tcPr/>
                </a:tc>
              </a:tr>
            </a:tbl>
          </a:graphicData>
        </a:graphic>
      </p:graphicFrame>
    </p:spTree>
    <p:extLst>
      <p:ext uri="{BB962C8B-B14F-4D97-AF65-F5344CB8AC3E}">
        <p14:creationId xmlns:p14="http://schemas.microsoft.com/office/powerpoint/2010/main" val="326117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0027" y="277976"/>
            <a:ext cx="10058400" cy="1450757"/>
          </a:xfrm>
        </p:spPr>
        <p:txBody>
          <a:bodyPr>
            <a:noAutofit/>
          </a:bodyPr>
          <a:lstStyle/>
          <a:p>
            <a:r>
              <a:rPr lang="tr-TR" sz="3600" b="1" dirty="0">
                <a:solidFill>
                  <a:schemeClr val="tx1"/>
                </a:solidFill>
              </a:rPr>
              <a:t>ERASMUS YABANCI DİL SINAVI</a:t>
            </a:r>
          </a:p>
        </p:txBody>
      </p:sp>
      <p:sp>
        <p:nvSpPr>
          <p:cNvPr id="3" name="İçerik Yer Tutucusu 2"/>
          <p:cNvSpPr>
            <a:spLocks noGrp="1"/>
          </p:cNvSpPr>
          <p:nvPr>
            <p:ph idx="1"/>
          </p:nvPr>
        </p:nvSpPr>
        <p:spPr/>
        <p:txBody>
          <a:bodyPr/>
          <a:lstStyle/>
          <a:p>
            <a:pPr marL="0" indent="0" algn="ctr" fontAlgn="ctr">
              <a:buNone/>
            </a:pPr>
            <a:r>
              <a:rPr lang="tr-TR" sz="2400" b="1" dirty="0">
                <a:solidFill>
                  <a:schemeClr val="accent3">
                    <a:lumMod val="75000"/>
                  </a:schemeClr>
                </a:solidFill>
              </a:rPr>
              <a:t>11 Aralık 2016, Pazar Günü</a:t>
            </a:r>
            <a:endParaRPr lang="tr-TR" dirty="0"/>
          </a:p>
          <a:p>
            <a:pPr algn="just">
              <a:buClr>
                <a:schemeClr val="accent1">
                  <a:lumMod val="60000"/>
                  <a:lumOff val="40000"/>
                </a:schemeClr>
              </a:buClr>
              <a:buSzTx/>
              <a:buFont typeface="Wingdings" pitchFamily="2" charset="2"/>
              <a:buChar char="Ø"/>
            </a:pPr>
            <a:r>
              <a:rPr lang="tr-TR" dirty="0"/>
              <a:t>AB ofisi başvuru sırasında Erasmus Yabancı dil sınavına gireceğini beyan eden öğrencilerden oluşan bir sınav listesi yayınlayacaktır.</a:t>
            </a:r>
          </a:p>
          <a:p>
            <a:pPr algn="just">
              <a:buClr>
                <a:schemeClr val="accent1">
                  <a:lumMod val="60000"/>
                  <a:lumOff val="40000"/>
                </a:schemeClr>
              </a:buClr>
              <a:buSzTx/>
              <a:buFont typeface="Wingdings" pitchFamily="2" charset="2"/>
              <a:buChar char="Ø"/>
            </a:pPr>
            <a:r>
              <a:rPr lang="tr-TR" dirty="0"/>
              <a:t>Sınav </a:t>
            </a:r>
            <a:r>
              <a:rPr lang="tr-TR" dirty="0" err="1" smtClean="0"/>
              <a:t>intermediate</a:t>
            </a:r>
            <a:r>
              <a:rPr lang="tr-TR" dirty="0" smtClean="0"/>
              <a:t> </a:t>
            </a:r>
            <a:r>
              <a:rPr lang="tr-TR" dirty="0"/>
              <a:t>seviyesinde 50 sorudan oluşmaktadır.</a:t>
            </a:r>
          </a:p>
          <a:p>
            <a:pPr algn="just">
              <a:buClr>
                <a:schemeClr val="accent1">
                  <a:lumMod val="60000"/>
                  <a:lumOff val="40000"/>
                </a:schemeClr>
              </a:buClr>
              <a:buSzTx/>
              <a:buFont typeface="Wingdings" pitchFamily="2" charset="2"/>
              <a:buChar char="Ø"/>
            </a:pPr>
            <a:r>
              <a:rPr lang="tr-TR" dirty="0"/>
              <a:t>Sınav günü </a:t>
            </a:r>
            <a:r>
              <a:rPr lang="tr-TR" dirty="0">
                <a:solidFill>
                  <a:srgbClr val="FF0000"/>
                </a:solidFill>
              </a:rPr>
              <a:t>YTÜ Öğrenci Kimliği</a:t>
            </a:r>
            <a:r>
              <a:rPr lang="tr-TR" dirty="0"/>
              <a:t> ve </a:t>
            </a:r>
            <a:r>
              <a:rPr lang="tr-TR" dirty="0">
                <a:solidFill>
                  <a:srgbClr val="FF0000"/>
                </a:solidFill>
              </a:rPr>
              <a:t>Nüfus Cüzdanı</a:t>
            </a:r>
            <a:r>
              <a:rPr lang="tr-TR" dirty="0"/>
              <a:t> olmayan öğrenciler sınava alınmayacaktır. </a:t>
            </a:r>
          </a:p>
          <a:p>
            <a:pPr algn="just">
              <a:buClr>
                <a:schemeClr val="accent1">
                  <a:lumMod val="60000"/>
                  <a:lumOff val="40000"/>
                </a:schemeClr>
              </a:buClr>
              <a:buSzTx/>
              <a:buFont typeface="Wingdings" pitchFamily="2" charset="2"/>
              <a:buChar char="Ø"/>
            </a:pPr>
            <a:r>
              <a:rPr lang="tr-TR" dirty="0"/>
              <a:t>Sınav İngilizce dilinde yapılacaktır. Minimum başarı puanı 50/100’dir. </a:t>
            </a:r>
          </a:p>
          <a:p>
            <a:pPr algn="just">
              <a:buClr>
                <a:schemeClr val="accent1">
                  <a:lumMod val="60000"/>
                  <a:lumOff val="40000"/>
                </a:schemeClr>
              </a:buClr>
              <a:buFont typeface="Wingdings" pitchFamily="2" charset="2"/>
              <a:buChar char="Ø"/>
            </a:pPr>
            <a:r>
              <a:rPr lang="tr-TR" dirty="0"/>
              <a:t>Yabancı dil sınavı sonuçları AB Ofisi web sayfasında ilan edilecektir.</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Kabul edilen Yabancı Dil Sınavları</a:t>
            </a:r>
            <a:endParaRPr lang="tr-TR" b="1" dirty="0"/>
          </a:p>
        </p:txBody>
      </p:sp>
      <p:sp>
        <p:nvSpPr>
          <p:cNvPr id="3" name="İçerik Yer Tutucusu 2"/>
          <p:cNvSpPr>
            <a:spLocks noGrp="1"/>
          </p:cNvSpPr>
          <p:nvPr>
            <p:ph idx="1"/>
          </p:nvPr>
        </p:nvSpPr>
        <p:spPr/>
        <p:txBody>
          <a:bodyPr>
            <a:normAutofit/>
          </a:bodyPr>
          <a:lstStyle/>
          <a:p>
            <a:pPr fontAlgn="t"/>
            <a:endParaRPr lang="tr-TR" sz="1100"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graphicFrame>
        <p:nvGraphicFramePr>
          <p:cNvPr id="20" name="Tablo 19"/>
          <p:cNvGraphicFramePr>
            <a:graphicFrameLocks noGrp="1"/>
          </p:cNvGraphicFramePr>
          <p:nvPr>
            <p:extLst>
              <p:ext uri="{D42A27DB-BD31-4B8C-83A1-F6EECF244321}">
                <p14:modId xmlns:p14="http://schemas.microsoft.com/office/powerpoint/2010/main" val="3189054117"/>
              </p:ext>
            </p:extLst>
          </p:nvPr>
        </p:nvGraphicFramePr>
        <p:xfrm>
          <a:off x="1086927" y="1846054"/>
          <a:ext cx="10075654" cy="4037161"/>
        </p:xfrm>
        <a:graphic>
          <a:graphicData uri="http://schemas.openxmlformats.org/drawingml/2006/table">
            <a:tbl>
              <a:tblPr firstRow="1" bandRow="1">
                <a:tableStyleId>{69CF1AB2-1976-4502-BF36-3FF5EA218861}</a:tableStyleId>
              </a:tblPr>
              <a:tblGrid>
                <a:gridCol w="5037827"/>
                <a:gridCol w="5037827"/>
              </a:tblGrid>
              <a:tr h="1867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İngilizce</a:t>
                      </a:r>
                      <a:br>
                        <a:rPr lang="tr-TR" dirty="0" smtClean="0"/>
                      </a:br>
                      <a:r>
                        <a:rPr lang="tr-TR" sz="1100" b="0" dirty="0" smtClean="0"/>
                        <a:t>2017-2018 Erasmus Yabancı Dil Sınavı</a:t>
                      </a:r>
                      <a:br>
                        <a:rPr lang="tr-TR" sz="1100" b="0" dirty="0" smtClean="0"/>
                      </a:br>
                      <a:r>
                        <a:rPr lang="tr-TR" sz="1100" b="0" dirty="0" smtClean="0"/>
                        <a:t>2016-2017 Erasmus Yabancı Dil Sınavı</a:t>
                      </a:r>
                      <a:br>
                        <a:rPr lang="tr-TR" sz="1100" b="0" dirty="0" smtClean="0"/>
                      </a:br>
                      <a:r>
                        <a:rPr lang="tr-TR" sz="1100" b="0" dirty="0" smtClean="0"/>
                        <a:t>1 Eylül 2016 İngilizce Yeterlik Sınavı (YDYO)</a:t>
                      </a:r>
                      <a:br>
                        <a:rPr lang="tr-TR" sz="1100" b="0" dirty="0" smtClean="0"/>
                      </a:br>
                      <a:r>
                        <a:rPr lang="tr-TR" sz="1100" b="0" dirty="0" smtClean="0"/>
                        <a:t>28 Mayıs 2016 Yüksek Lisans Yabancı Dil Yeterlik Sınavı (Enstitü)</a:t>
                      </a:r>
                      <a:br>
                        <a:rPr lang="tr-TR" sz="1100" b="0" dirty="0" smtClean="0"/>
                      </a:br>
                      <a:r>
                        <a:rPr lang="tr-TR" sz="1100" b="0" dirty="0" smtClean="0"/>
                        <a:t>18 Haziran 2016 Yüksek Lisans Yabancı Dil Yeterlik Sınavı (Enstitü)</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0" dirty="0" smtClean="0"/>
                        <a:t>11 Ekim 2016 Kapatılan Askeri Okul</a:t>
                      </a:r>
                      <a:r>
                        <a:rPr lang="tr-TR" sz="1100" b="0" baseline="0" dirty="0" smtClean="0"/>
                        <a:t> Öğrencileri için İYS (YDYO)</a:t>
                      </a:r>
                      <a:r>
                        <a:rPr lang="tr-TR" sz="1100" b="0" dirty="0" smtClean="0"/>
                        <a:t/>
                      </a:r>
                      <a:br>
                        <a:rPr lang="tr-TR" sz="1100" b="0" dirty="0" smtClean="0"/>
                      </a:br>
                      <a:r>
                        <a:rPr lang="tr-TR" sz="1100" b="0" dirty="0" smtClean="0"/>
                        <a:t>YDS, CPE, CAE, TOEFL IBT, PTE Akademik </a:t>
                      </a:r>
                      <a:r>
                        <a:rPr lang="tr-TR" sz="1100" b="0" i="1" dirty="0" smtClean="0"/>
                        <a:t>(1 Ocak 2014’ten sonra)*</a:t>
                      </a:r>
                    </a:p>
                  </a:txBody>
                  <a:tcPr/>
                </a:tc>
                <a:tc>
                  <a:txBody>
                    <a:bodyPr/>
                    <a:lstStyle/>
                    <a:p>
                      <a:r>
                        <a:rPr lang="tr-TR" dirty="0" smtClean="0"/>
                        <a:t>Almanca</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dirty="0" smtClean="0">
                          <a:solidFill>
                            <a:schemeClr val="dk1"/>
                          </a:solidFill>
                          <a:latin typeface="+mn-lt"/>
                          <a:ea typeface="+mn-ea"/>
                          <a:cs typeface="+mn-cs"/>
                        </a:rPr>
                        <a:t>YDS</a:t>
                      </a:r>
                      <a:br>
                        <a:rPr lang="tr-TR" sz="1100" b="0" kern="1200" dirty="0" smtClean="0">
                          <a:solidFill>
                            <a:schemeClr val="dk1"/>
                          </a:solidFill>
                          <a:latin typeface="+mn-lt"/>
                          <a:ea typeface="+mn-ea"/>
                          <a:cs typeface="+mn-cs"/>
                        </a:rPr>
                      </a:br>
                      <a:r>
                        <a:rPr lang="tr-TR" sz="1100" b="0" kern="1200" dirty="0" err="1" smtClean="0">
                          <a:solidFill>
                            <a:schemeClr val="dk1"/>
                          </a:solidFill>
                          <a:latin typeface="+mn-lt"/>
                          <a:ea typeface="+mn-ea"/>
                          <a:cs typeface="+mn-cs"/>
                        </a:rPr>
                        <a:t>TestDaF</a:t>
                      </a:r>
                      <a:r>
                        <a:rPr lang="tr-TR" sz="1100" b="0" kern="1200" dirty="0" smtClean="0">
                          <a:solidFill>
                            <a:schemeClr val="dk1"/>
                          </a:solidFill>
                          <a:latin typeface="+mn-lt"/>
                          <a:ea typeface="+mn-ea"/>
                          <a:cs typeface="+mn-cs"/>
                        </a:rPr>
                        <a:t/>
                      </a:r>
                      <a:br>
                        <a:rPr lang="tr-TR" sz="1100" b="0" kern="1200" dirty="0" smtClean="0">
                          <a:solidFill>
                            <a:schemeClr val="dk1"/>
                          </a:solidFill>
                          <a:latin typeface="+mn-lt"/>
                          <a:ea typeface="+mn-ea"/>
                          <a:cs typeface="+mn-cs"/>
                        </a:rPr>
                      </a:br>
                      <a:r>
                        <a:rPr lang="tr-TR" sz="1100" b="0" kern="1200" dirty="0" smtClean="0">
                          <a:solidFill>
                            <a:schemeClr val="dk1"/>
                          </a:solidFill>
                          <a:latin typeface="+mn-lt"/>
                          <a:ea typeface="+mn-ea"/>
                          <a:cs typeface="+mn-cs"/>
                        </a:rPr>
                        <a:t>DSD II</a:t>
                      </a:r>
                      <a:br>
                        <a:rPr lang="tr-TR" sz="1100" b="0" kern="1200" dirty="0" smtClean="0">
                          <a:solidFill>
                            <a:schemeClr val="dk1"/>
                          </a:solidFill>
                          <a:latin typeface="+mn-lt"/>
                          <a:ea typeface="+mn-ea"/>
                          <a:cs typeface="+mn-cs"/>
                        </a:rPr>
                      </a:br>
                      <a:r>
                        <a:rPr lang="tr-TR" sz="1100" b="0" kern="1200" dirty="0" smtClean="0">
                          <a:solidFill>
                            <a:schemeClr val="dk1"/>
                          </a:solidFill>
                          <a:latin typeface="+mn-lt"/>
                          <a:ea typeface="+mn-ea"/>
                          <a:cs typeface="+mn-cs"/>
                        </a:rPr>
                        <a:t>TELC </a:t>
                      </a:r>
                      <a:r>
                        <a:rPr lang="tr-TR" sz="1100" b="0" kern="1200" dirty="0" err="1" smtClean="0">
                          <a:solidFill>
                            <a:schemeClr val="dk1"/>
                          </a:solidFill>
                          <a:latin typeface="+mn-lt"/>
                          <a:ea typeface="+mn-ea"/>
                          <a:cs typeface="+mn-cs"/>
                        </a:rPr>
                        <a:t>Deutsch</a:t>
                      </a:r>
                      <a:r>
                        <a:rPr lang="tr-TR" sz="1100" b="0" kern="1200" dirty="0" smtClean="0">
                          <a:solidFill>
                            <a:schemeClr val="dk1"/>
                          </a:solidFill>
                          <a:latin typeface="+mn-lt"/>
                          <a:ea typeface="+mn-ea"/>
                          <a:cs typeface="+mn-cs"/>
                        </a:rPr>
                        <a:t/>
                      </a:r>
                      <a:br>
                        <a:rPr lang="tr-TR" sz="1100" b="0" kern="1200" dirty="0" smtClean="0">
                          <a:solidFill>
                            <a:schemeClr val="dk1"/>
                          </a:solidFill>
                          <a:latin typeface="+mn-lt"/>
                          <a:ea typeface="+mn-ea"/>
                          <a:cs typeface="+mn-cs"/>
                        </a:rPr>
                      </a:br>
                      <a:r>
                        <a:rPr lang="tr-TR" sz="1100" b="0" kern="1200" dirty="0" smtClean="0">
                          <a:solidFill>
                            <a:schemeClr val="dk1"/>
                          </a:solidFill>
                          <a:latin typeface="+mn-lt"/>
                          <a:ea typeface="+mn-ea"/>
                          <a:cs typeface="+mn-cs"/>
                        </a:rPr>
                        <a:t>Goethe </a:t>
                      </a:r>
                      <a:r>
                        <a:rPr lang="tr-TR" sz="1100" b="0" kern="1200" dirty="0" err="1" smtClean="0">
                          <a:solidFill>
                            <a:schemeClr val="dk1"/>
                          </a:solidFill>
                          <a:latin typeface="+mn-lt"/>
                          <a:ea typeface="+mn-ea"/>
                          <a:cs typeface="+mn-cs"/>
                        </a:rPr>
                        <a:t>Institut</a:t>
                      </a:r>
                      <a:r>
                        <a:rPr lang="tr-TR" sz="1800" dirty="0" smtClean="0"/>
                        <a:t/>
                      </a:r>
                      <a:br>
                        <a:rPr lang="tr-TR" sz="1800" dirty="0" smtClean="0"/>
                      </a:br>
                      <a:r>
                        <a:rPr lang="tr-TR" sz="1100" b="0" dirty="0" smtClean="0"/>
                        <a:t>(</a:t>
                      </a:r>
                      <a:r>
                        <a:rPr lang="tr-TR" sz="1100" b="0" i="1" dirty="0" smtClean="0"/>
                        <a:t>1 Ocak 2014’ten sonra)</a:t>
                      </a:r>
                      <a:endParaRPr lang="tr-TR" sz="1100" b="0" i="1" kern="1200" dirty="0" smtClean="0">
                        <a:solidFill>
                          <a:schemeClr val="dk1"/>
                        </a:solidFill>
                        <a:latin typeface="+mn-lt"/>
                        <a:ea typeface="+mn-ea"/>
                        <a:cs typeface="+mn-cs"/>
                      </a:endParaRPr>
                    </a:p>
                  </a:txBody>
                  <a:tcPr/>
                </a:tc>
              </a:tr>
              <a:tr h="1084616">
                <a:tc>
                  <a:txBody>
                    <a:bodyPr/>
                    <a:lstStyle/>
                    <a:p>
                      <a:r>
                        <a:rPr lang="tr-TR" sz="1800" b="1" kern="1200" dirty="0" smtClean="0">
                          <a:solidFill>
                            <a:schemeClr val="dk1"/>
                          </a:solidFill>
                          <a:latin typeface="+mn-lt"/>
                          <a:ea typeface="+mn-ea"/>
                          <a:cs typeface="+mn-cs"/>
                        </a:rPr>
                        <a:t>Fransızca</a:t>
                      </a:r>
                      <a:r>
                        <a:rPr lang="tr-TR" dirty="0" smtClean="0"/>
                        <a:t/>
                      </a:r>
                      <a:br>
                        <a:rPr lang="tr-TR" dirty="0" smtClean="0"/>
                      </a:br>
                      <a:r>
                        <a:rPr lang="tr-TR" sz="1100" b="0" kern="1200" dirty="0" smtClean="0">
                          <a:solidFill>
                            <a:schemeClr val="dk1"/>
                          </a:solidFill>
                          <a:latin typeface="+mn-lt"/>
                          <a:ea typeface="+mn-ea"/>
                          <a:cs typeface="+mn-cs"/>
                        </a:rPr>
                        <a:t>YDS</a:t>
                      </a:r>
                      <a:br>
                        <a:rPr lang="tr-TR" sz="1100" b="0" kern="1200" dirty="0" smtClean="0">
                          <a:solidFill>
                            <a:schemeClr val="dk1"/>
                          </a:solidFill>
                          <a:latin typeface="+mn-lt"/>
                          <a:ea typeface="+mn-ea"/>
                          <a:cs typeface="+mn-cs"/>
                        </a:rPr>
                      </a:br>
                      <a:r>
                        <a:rPr lang="tr-TR" sz="1100" b="0" kern="1200" dirty="0" smtClean="0">
                          <a:solidFill>
                            <a:schemeClr val="dk1"/>
                          </a:solidFill>
                          <a:latin typeface="+mn-lt"/>
                          <a:ea typeface="+mn-ea"/>
                          <a:cs typeface="+mn-cs"/>
                        </a:rPr>
                        <a:t>DELF &amp; DALF</a:t>
                      </a:r>
                      <a:br>
                        <a:rPr lang="tr-TR" sz="1100" b="0" kern="1200" dirty="0" smtClean="0">
                          <a:solidFill>
                            <a:schemeClr val="dk1"/>
                          </a:solidFill>
                          <a:latin typeface="+mn-lt"/>
                          <a:ea typeface="+mn-ea"/>
                          <a:cs typeface="+mn-cs"/>
                        </a:rPr>
                      </a:br>
                      <a:r>
                        <a:rPr lang="tr-TR" sz="1100" b="0" i="1" dirty="0" smtClean="0"/>
                        <a:t>(1 Ocak 2014’ten sonra)</a:t>
                      </a:r>
                      <a:endParaRPr lang="tr-TR" sz="1100" b="0" i="1" kern="1200" dirty="0">
                        <a:solidFill>
                          <a:schemeClr val="dk1"/>
                        </a:solidFill>
                        <a:latin typeface="+mn-lt"/>
                        <a:ea typeface="+mn-ea"/>
                        <a:cs typeface="+mn-cs"/>
                      </a:endParaRPr>
                    </a:p>
                  </a:txBody>
                  <a:tcPr/>
                </a:tc>
                <a:tc>
                  <a:txBody>
                    <a:bodyPr/>
                    <a:lstStyle/>
                    <a:p>
                      <a:r>
                        <a:rPr lang="tr-TR" sz="1800" b="1" kern="1200" dirty="0" smtClean="0">
                          <a:solidFill>
                            <a:schemeClr val="dk1"/>
                          </a:solidFill>
                          <a:latin typeface="+mn-lt"/>
                          <a:ea typeface="+mn-ea"/>
                          <a:cs typeface="+mn-cs"/>
                        </a:rPr>
                        <a:t>İtalyanca</a:t>
                      </a:r>
                    </a:p>
                    <a:p>
                      <a:r>
                        <a:rPr lang="tr-TR" sz="1100" b="0" kern="1200" dirty="0" smtClean="0">
                          <a:solidFill>
                            <a:schemeClr val="dk1"/>
                          </a:solidFill>
                          <a:latin typeface="+mn-lt"/>
                          <a:ea typeface="+mn-ea"/>
                          <a:cs typeface="+mn-cs"/>
                        </a:rPr>
                        <a:t>YDS</a:t>
                      </a:r>
                    </a:p>
                    <a:p>
                      <a:r>
                        <a:rPr lang="tr-TR" sz="1100" b="0" kern="1200" dirty="0" smtClean="0">
                          <a:solidFill>
                            <a:schemeClr val="dk1"/>
                          </a:solidFill>
                          <a:latin typeface="+mn-lt"/>
                          <a:ea typeface="+mn-ea"/>
                          <a:cs typeface="+mn-cs"/>
                        </a:rPr>
                        <a:t>CELI</a:t>
                      </a:r>
                      <a:br>
                        <a:rPr lang="tr-TR" sz="1100" b="0" kern="1200" dirty="0" smtClean="0">
                          <a:solidFill>
                            <a:schemeClr val="dk1"/>
                          </a:solidFill>
                          <a:latin typeface="+mn-lt"/>
                          <a:ea typeface="+mn-ea"/>
                          <a:cs typeface="+mn-cs"/>
                        </a:rPr>
                      </a:br>
                      <a:r>
                        <a:rPr lang="tr-TR" sz="1100" b="0" i="1" dirty="0" smtClean="0"/>
                        <a:t>(1 Ocak 2014’ten sonra)</a:t>
                      </a:r>
                      <a:endParaRPr lang="tr-TR" sz="1100" b="0" i="1" kern="1200" dirty="0">
                        <a:solidFill>
                          <a:schemeClr val="dk1"/>
                        </a:solidFill>
                        <a:latin typeface="+mn-lt"/>
                        <a:ea typeface="+mn-ea"/>
                        <a:cs typeface="+mn-cs"/>
                      </a:endParaRPr>
                    </a:p>
                  </a:txBody>
                  <a:tcPr/>
                </a:tc>
              </a:tr>
              <a:tr h="1084616">
                <a:tc>
                  <a:txBody>
                    <a:bodyPr/>
                    <a:lstStyle/>
                    <a:p>
                      <a:r>
                        <a:rPr lang="tr-TR" sz="1800" b="1" kern="1200" dirty="0" smtClean="0">
                          <a:solidFill>
                            <a:schemeClr val="dk1"/>
                          </a:solidFill>
                          <a:latin typeface="+mn-lt"/>
                          <a:ea typeface="+mn-ea"/>
                          <a:cs typeface="+mn-cs"/>
                        </a:rPr>
                        <a:t>İspanyolca</a:t>
                      </a:r>
                      <a:r>
                        <a:rPr lang="tr-TR" dirty="0" smtClean="0"/>
                        <a:t/>
                      </a:r>
                      <a:br>
                        <a:rPr lang="tr-TR" dirty="0" smtClean="0"/>
                      </a:br>
                      <a:r>
                        <a:rPr lang="tr-TR" sz="1100" b="0" kern="1200" dirty="0" smtClean="0">
                          <a:solidFill>
                            <a:schemeClr val="dk1"/>
                          </a:solidFill>
                          <a:latin typeface="+mn-lt"/>
                          <a:ea typeface="+mn-ea"/>
                          <a:cs typeface="+mn-cs"/>
                        </a:rPr>
                        <a:t>YDS</a:t>
                      </a:r>
                      <a:br>
                        <a:rPr lang="tr-TR" sz="1100" b="0" kern="1200" dirty="0" smtClean="0">
                          <a:solidFill>
                            <a:schemeClr val="dk1"/>
                          </a:solidFill>
                          <a:latin typeface="+mn-lt"/>
                          <a:ea typeface="+mn-ea"/>
                          <a:cs typeface="+mn-cs"/>
                        </a:rPr>
                      </a:br>
                      <a:r>
                        <a:rPr lang="tr-TR" sz="1100" b="0" kern="1200" dirty="0" smtClean="0">
                          <a:solidFill>
                            <a:schemeClr val="dk1"/>
                          </a:solidFill>
                          <a:latin typeface="+mn-lt"/>
                          <a:ea typeface="+mn-ea"/>
                          <a:cs typeface="+mn-cs"/>
                        </a:rPr>
                        <a:t>DELE</a:t>
                      </a:r>
                      <a:br>
                        <a:rPr lang="tr-TR" sz="1100" b="0" kern="1200" dirty="0" smtClean="0">
                          <a:solidFill>
                            <a:schemeClr val="dk1"/>
                          </a:solidFill>
                          <a:latin typeface="+mn-lt"/>
                          <a:ea typeface="+mn-ea"/>
                          <a:cs typeface="+mn-cs"/>
                        </a:rPr>
                      </a:br>
                      <a:r>
                        <a:rPr lang="tr-TR" sz="1100" b="0" i="1" dirty="0" smtClean="0"/>
                        <a:t>(1 Ocak 2014’ten sonra)</a:t>
                      </a:r>
                      <a:endParaRPr lang="tr-TR" sz="1100" b="0" i="1" kern="1200" dirty="0">
                        <a:solidFill>
                          <a:schemeClr val="dk1"/>
                        </a:solidFill>
                        <a:latin typeface="+mn-lt"/>
                        <a:ea typeface="+mn-ea"/>
                        <a:cs typeface="+mn-cs"/>
                      </a:endParaRPr>
                    </a:p>
                  </a:txBody>
                  <a:tcPr/>
                </a:tc>
                <a:tc>
                  <a:txBody>
                    <a:bodyPr/>
                    <a:lstStyle/>
                    <a:p>
                      <a:r>
                        <a:rPr lang="tr-TR" dirty="0" smtClean="0"/>
                        <a:t>Detaylar</a:t>
                      </a:r>
                      <a:r>
                        <a:rPr lang="tr-TR" baseline="0" dirty="0" smtClean="0"/>
                        <a:t> için </a:t>
                      </a:r>
                      <a:r>
                        <a:rPr lang="tr-TR" baseline="0" dirty="0" smtClean="0">
                          <a:hlinkClick r:id="rId2"/>
                        </a:rPr>
                        <a:t>YÖK Yabancı Dil Eşdeğerlik Tablosuna </a:t>
                      </a:r>
                      <a:r>
                        <a:rPr lang="tr-TR" baseline="0" dirty="0" smtClean="0"/>
                        <a:t>bakınız</a:t>
                      </a:r>
                      <a:endParaRPr lang="tr-TR" dirty="0"/>
                    </a:p>
                  </a:txBody>
                  <a:tcPr>
                    <a:solidFill>
                      <a:schemeClr val="bg1">
                        <a:lumMod val="85000"/>
                      </a:schemeClr>
                    </a:solidFill>
                  </a:tcPr>
                </a:tc>
              </a:tr>
            </a:tbl>
          </a:graphicData>
        </a:graphic>
      </p:graphicFrame>
    </p:spTree>
    <p:extLst>
      <p:ext uri="{BB962C8B-B14F-4D97-AF65-F5344CB8AC3E}">
        <p14:creationId xmlns:p14="http://schemas.microsoft.com/office/powerpoint/2010/main" val="108027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solidFill>
                  <a:schemeClr val="tx1"/>
                </a:solidFill>
              </a:rPr>
              <a:t>Değerlendirme</a:t>
            </a:r>
            <a:endParaRPr lang="tr-TR" sz="3600" b="1" dirty="0">
              <a:solidFill>
                <a:schemeClr val="tx1"/>
              </a:solidFill>
            </a:endParaRPr>
          </a:p>
        </p:txBody>
      </p:sp>
      <p:sp>
        <p:nvSpPr>
          <p:cNvPr id="3" name="İçerik Yer Tutucusu 2"/>
          <p:cNvSpPr>
            <a:spLocks noGrp="1"/>
          </p:cNvSpPr>
          <p:nvPr>
            <p:ph idx="1"/>
          </p:nvPr>
        </p:nvSpPr>
        <p:spPr/>
        <p:txBody>
          <a:bodyPr>
            <a:normAutofit fontScale="92500" lnSpcReduction="10000"/>
          </a:bodyPr>
          <a:lstStyle/>
          <a:p>
            <a:pPr lvl="1" algn="just">
              <a:buClr>
                <a:schemeClr val="accent5">
                  <a:lumMod val="75000"/>
                </a:schemeClr>
              </a:buClr>
              <a:buSzPct val="89000"/>
              <a:buFont typeface="Wingdings" pitchFamily="2" charset="2"/>
              <a:buChar char="Ø"/>
            </a:pPr>
            <a:r>
              <a:rPr lang="tr-TR" sz="2800" dirty="0"/>
              <a:t>AB Ofisi güncel </a:t>
            </a:r>
            <a:r>
              <a:rPr lang="tr-TR" sz="2800" dirty="0" err="1"/>
              <a:t>AGNO’nun</a:t>
            </a:r>
            <a:r>
              <a:rPr lang="tr-TR" sz="2800" dirty="0"/>
              <a:t> %50’sini ve Yabancı dil sınav sonucunun %50’sini alarak bir başarı listesi yayınlar. </a:t>
            </a:r>
            <a:endParaRPr lang="tr-TR" sz="800" dirty="0"/>
          </a:p>
          <a:p>
            <a:pPr lvl="1" algn="just">
              <a:buClr>
                <a:schemeClr val="accent5">
                  <a:lumMod val="75000"/>
                </a:schemeClr>
              </a:buClr>
              <a:buSzPct val="89000"/>
              <a:buFont typeface="Wingdings" pitchFamily="2" charset="2"/>
              <a:buChar char="Ø"/>
            </a:pPr>
            <a:r>
              <a:rPr lang="tr-TR" sz="2800" dirty="0"/>
              <a:t>Öğrenim hareketliliği için başvuruda bulunan öğrenciler, bölüm Erasmus koordinatörleri ile irtibat halinde tercihlerini yaparlar.</a:t>
            </a:r>
          </a:p>
          <a:p>
            <a:pPr lvl="1" algn="just">
              <a:buClr>
                <a:schemeClr val="accent5">
                  <a:lumMod val="75000"/>
                </a:schemeClr>
              </a:buClr>
              <a:buSzPct val="89000"/>
              <a:buFont typeface="Wingdings" pitchFamily="2" charset="2"/>
              <a:buChar char="Ø"/>
            </a:pPr>
            <a:r>
              <a:rPr lang="tr-TR" sz="2800" dirty="0"/>
              <a:t>Bölüm Erasmus koordinatörleri, uygun gördükleri bir şekilde öğrenci tercihlerini alır ve başarı puanı ile tercihleri göz önünde bulundurarak öğrenci yerleştirmelerini yaparlar. </a:t>
            </a:r>
          </a:p>
          <a:p>
            <a:pPr lvl="1" algn="just">
              <a:buClr>
                <a:schemeClr val="accent5">
                  <a:lumMod val="75000"/>
                </a:schemeClr>
              </a:buClr>
              <a:buSzPct val="89000"/>
              <a:buFont typeface="Wingdings" pitchFamily="2" charset="2"/>
              <a:buChar char="Ø"/>
            </a:pPr>
            <a:r>
              <a:rPr lang="tr-TR" sz="2800" dirty="0"/>
              <a:t>Staj hareketliliği için başvuruda bulunan adaylar ise AB Ofisine teslim etmiş oldukları kabul mektuplarına göre yerleştirilirler. </a:t>
            </a:r>
          </a:p>
          <a:p>
            <a:pPr lvl="1" algn="just">
              <a:buClr>
                <a:schemeClr val="accent5">
                  <a:lumMod val="75000"/>
                </a:schemeClr>
              </a:buClr>
              <a:buSzPct val="89000"/>
              <a:buFont typeface="Wingdings" pitchFamily="2" charset="2"/>
              <a:buChar char="Ø"/>
            </a:pPr>
            <a:r>
              <a:rPr lang="tr-TR" sz="2800" dirty="0"/>
              <a:t>Böylece, öğrenci </a:t>
            </a:r>
            <a:r>
              <a:rPr lang="tr-TR" sz="2800" dirty="0">
                <a:solidFill>
                  <a:srgbClr val="FF0000"/>
                </a:solidFill>
              </a:rPr>
              <a:t>“ERASMUS </a:t>
            </a:r>
            <a:r>
              <a:rPr lang="tr-TR" sz="2800" u="sng" dirty="0">
                <a:solidFill>
                  <a:srgbClr val="FF0000"/>
                </a:solidFill>
              </a:rPr>
              <a:t>Aday</a:t>
            </a:r>
            <a:r>
              <a:rPr lang="tr-TR" sz="2800" dirty="0">
                <a:solidFill>
                  <a:srgbClr val="FF0000"/>
                </a:solidFill>
              </a:rPr>
              <a:t> Öğrencisi”</a:t>
            </a:r>
            <a:r>
              <a:rPr lang="tr-TR" sz="2800" dirty="0"/>
              <a:t> olur.</a:t>
            </a:r>
          </a:p>
          <a:p>
            <a:pPr lvl="1" algn="just">
              <a:buClr>
                <a:schemeClr val="accent5">
                  <a:lumMod val="75000"/>
                </a:schemeClr>
              </a:buClr>
              <a:buSzPct val="89000"/>
              <a:buFont typeface="Wingdings" pitchFamily="2" charset="2"/>
              <a:buChar char="Ø"/>
            </a:pPr>
            <a:r>
              <a:rPr lang="tr-TR" sz="2800" dirty="0"/>
              <a:t>Aday öğrenci olmak hibe almayı garanti etmemektedir.</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0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solidFill>
                  <a:schemeClr val="tx1"/>
                </a:solidFill>
                <a:latin typeface="Calibri Light" panose="020F0302020204030204" pitchFamily="34" charset="0"/>
              </a:rPr>
              <a:t>Hibe Talebi ve Dağıtımı</a:t>
            </a:r>
            <a:endParaRPr lang="tr-TR" sz="3600" b="1" dirty="0">
              <a:solidFill>
                <a:schemeClr val="tx1"/>
              </a:solidFill>
            </a:endParaRPr>
          </a:p>
        </p:txBody>
      </p:sp>
      <p:sp>
        <p:nvSpPr>
          <p:cNvPr id="3" name="İçerik Yer Tutucusu 2"/>
          <p:cNvSpPr>
            <a:spLocks noGrp="1"/>
          </p:cNvSpPr>
          <p:nvPr>
            <p:ph idx="1"/>
          </p:nvPr>
        </p:nvSpPr>
        <p:spPr/>
        <p:txBody>
          <a:bodyPr/>
          <a:lstStyle/>
          <a:p>
            <a:pPr algn="just">
              <a:buClr>
                <a:srgbClr val="FF0000"/>
              </a:buClr>
              <a:buSzTx/>
              <a:buFont typeface="Wingdings" pitchFamily="2" charset="2"/>
              <a:buChar char="§"/>
            </a:pPr>
            <a:r>
              <a:rPr lang="tr-TR" b="1" dirty="0">
                <a:latin typeface="Calibri Light" panose="020F0302020204030204" pitchFamily="34" charset="0"/>
              </a:rPr>
              <a:t>YTÜ ’ye tahsis edilen hibe, Erasmus Uygulama El Kitabı doğrultusunda alınan </a:t>
            </a:r>
            <a:r>
              <a:rPr lang="tr-TR" altLang="ko-KR" b="1" i="1" dirty="0">
                <a:latin typeface="Calibri Light" panose="020F0302020204030204" pitchFamily="34" charset="0"/>
              </a:rPr>
              <a:t>“</a:t>
            </a:r>
            <a:r>
              <a:rPr lang="tr-TR" altLang="ko-KR" b="1" i="1" dirty="0">
                <a:solidFill>
                  <a:srgbClr val="FF0000"/>
                </a:solidFill>
                <a:latin typeface="Calibri Light" panose="020F0302020204030204" pitchFamily="34" charset="0"/>
              </a:rPr>
              <a:t>ERASMUS+ Yüksek Kurulu</a:t>
            </a:r>
            <a:r>
              <a:rPr lang="tr-TR" altLang="ko-KR" b="1" i="1" dirty="0">
                <a:latin typeface="Calibri Light" panose="020F0302020204030204" pitchFamily="34" charset="0"/>
              </a:rPr>
              <a:t>”</a:t>
            </a:r>
            <a:r>
              <a:rPr lang="tr-TR" altLang="ko-KR" b="1" dirty="0">
                <a:latin typeface="Calibri Light" panose="020F0302020204030204" pitchFamily="34" charset="0"/>
              </a:rPr>
              <a:t> kararlarına göre AB Ofisi tarafından </a:t>
            </a:r>
            <a:r>
              <a:rPr lang="tr-TR" b="1" dirty="0">
                <a:latin typeface="Calibri Light" panose="020F0302020204030204" pitchFamily="34" charset="0"/>
              </a:rPr>
              <a:t>bölümlere dağıtılır.</a:t>
            </a:r>
          </a:p>
          <a:p>
            <a:pPr algn="just">
              <a:buClr>
                <a:srgbClr val="FF0000"/>
              </a:buClr>
              <a:buSzTx/>
              <a:buFont typeface="Wingdings" pitchFamily="2" charset="2"/>
              <a:buChar char="§"/>
            </a:pPr>
            <a:r>
              <a:rPr lang="tr-TR" b="1" dirty="0">
                <a:latin typeface="Calibri Light" panose="020F0302020204030204" pitchFamily="34" charset="0"/>
              </a:rPr>
              <a:t> </a:t>
            </a:r>
            <a:r>
              <a:rPr lang="tr-TR" dirty="0"/>
              <a:t>Erasmus öğrenci seçimleri, üniversitelere Ulusal Ajans tarafından bütçe tahsis edilmeden önce gerçekleştiği için, seçim sürecinde öğrencilerin hibe alacağı garanti edilemez. </a:t>
            </a:r>
          </a:p>
          <a:p>
            <a:pPr algn="just">
              <a:buClr>
                <a:srgbClr val="FF0000"/>
              </a:buClr>
              <a:buSzTx/>
              <a:buFont typeface="Wingdings" pitchFamily="2" charset="2"/>
              <a:buChar char="§"/>
            </a:pPr>
            <a:r>
              <a:rPr lang="tr-TR" dirty="0"/>
              <a:t>Hangi öğrencilerin hibe almaya hak kazanacağı ancak üniversitemize tahsis edilecek bütçe belli olduktan sonra açıklanır.</a:t>
            </a:r>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3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err="1">
                <a:solidFill>
                  <a:schemeClr val="tx1"/>
                </a:solidFill>
              </a:rPr>
              <a:t>Hibesiz</a:t>
            </a:r>
            <a:r>
              <a:rPr lang="tr-TR" sz="4000" b="1" dirty="0">
                <a:solidFill>
                  <a:schemeClr val="tx1"/>
                </a:solidFill>
              </a:rPr>
              <a:t> ERASMUS Öğrenciliği</a:t>
            </a:r>
          </a:p>
        </p:txBody>
      </p:sp>
      <p:sp>
        <p:nvSpPr>
          <p:cNvPr id="18" name="İçerik Yer Tutucusu 17"/>
          <p:cNvSpPr>
            <a:spLocks noGrp="1"/>
          </p:cNvSpPr>
          <p:nvPr>
            <p:ph idx="1"/>
          </p:nvPr>
        </p:nvSpPr>
        <p:spPr>
          <a:xfrm>
            <a:off x="1097283" y="1845735"/>
            <a:ext cx="9930110" cy="4106941"/>
          </a:xfrm>
        </p:spPr>
        <p:txBody>
          <a:bodyPr>
            <a:normAutofit lnSpcReduction="10000"/>
          </a:bodyPr>
          <a:lstStyle/>
          <a:p>
            <a:pPr algn="just">
              <a:buFont typeface="Arial" panose="020B0604020202020204" pitchFamily="34" charset="0"/>
              <a:buChar char="•"/>
            </a:pPr>
            <a:r>
              <a:rPr lang="tr-TR" dirty="0"/>
              <a:t>Hibeli öğrenci listesinden bir adayın Erasmus hakkından veya gönüllü olarak hibe hakkından vazgeçmesi halinde, o öğrenciye ayrılmış olan hibe, başarı puanına </a:t>
            </a:r>
            <a:r>
              <a:rPr lang="tr-TR" dirty="0" smtClean="0"/>
              <a:t>göre ilgili bölüme ait </a:t>
            </a:r>
            <a:r>
              <a:rPr lang="tr-TR" dirty="0" err="1"/>
              <a:t>hibesiz</a:t>
            </a:r>
            <a:r>
              <a:rPr lang="tr-TR" dirty="0"/>
              <a:t> öğrenci listesindeki ilk adaya sunulur. </a:t>
            </a:r>
          </a:p>
          <a:p>
            <a:pPr algn="just">
              <a:buFont typeface="Arial" panose="020B0604020202020204" pitchFamily="34" charset="0"/>
              <a:buChar char="•"/>
            </a:pPr>
            <a:r>
              <a:rPr lang="tr-TR" dirty="0" err="1"/>
              <a:t>Hibesiz</a:t>
            </a:r>
            <a:r>
              <a:rPr lang="tr-TR" dirty="0"/>
              <a:t> öğrenci listesindeki adaylar, isterlerse </a:t>
            </a:r>
            <a:r>
              <a:rPr lang="tr-TR" dirty="0" err="1"/>
              <a:t>hibesiz</a:t>
            </a:r>
            <a:r>
              <a:rPr lang="tr-TR" dirty="0"/>
              <a:t> olarak Erasmus faaliyetini gerçekleştirebilir, ya da AB Ofisi’ni dilekçe ile bilgilendirerek Erasmus haklarından vazgeçebilirler.</a:t>
            </a:r>
          </a:p>
          <a:p>
            <a:pPr algn="just">
              <a:buFont typeface="Arial" panose="020B0604020202020204" pitchFamily="34" charset="0"/>
              <a:buChar char="•"/>
            </a:pPr>
            <a:r>
              <a:rPr lang="tr-TR" dirty="0" err="1"/>
              <a:t>Hibesiz</a:t>
            </a:r>
            <a:r>
              <a:rPr lang="tr-TR" dirty="0"/>
              <a:t> Erasmus öğrencileri, faaliyet öncesinde, esnasında veya sonrasında; hibe almaya hak kazanabilirler. Böyle bir durumun oluşması halinde, AB Ofisi tarafından e-posta yoluyla bilgilendirilirler.</a:t>
            </a:r>
          </a:p>
          <a:p>
            <a:pPr algn="just">
              <a:buFont typeface="Arial" panose="020B0604020202020204" pitchFamily="34" charset="0"/>
              <a:buChar char="•"/>
            </a:pPr>
            <a:r>
              <a:rPr lang="tr-TR" dirty="0" err="1"/>
              <a:t>Hibesiz</a:t>
            </a:r>
            <a:r>
              <a:rPr lang="tr-TR" dirty="0"/>
              <a:t> dahi olsa, aynı öğrenim kademesinde öğrencinin Erasmus programına katılımı 12 ayı aşamaz.</a:t>
            </a:r>
          </a:p>
          <a:p>
            <a:pPr algn="just">
              <a:buFont typeface="Arial" panose="020B0604020202020204" pitchFamily="34" charset="0"/>
              <a:buChar char="•"/>
            </a:pPr>
            <a:r>
              <a:rPr lang="tr-TR" b="1" dirty="0" err="1"/>
              <a:t>Hibesiz</a:t>
            </a:r>
            <a:r>
              <a:rPr lang="tr-TR" b="1" dirty="0"/>
              <a:t> </a:t>
            </a:r>
            <a:r>
              <a:rPr lang="tr-TR" b="1" dirty="0" smtClean="0"/>
              <a:t>Erasmus öğrencileri</a:t>
            </a:r>
            <a:r>
              <a:rPr lang="tr-TR" b="1" dirty="0"/>
              <a:t>, hibeli </a:t>
            </a:r>
            <a:r>
              <a:rPr lang="tr-TR" b="1" dirty="0" smtClean="0"/>
              <a:t>Erasmus öğrencileri </a:t>
            </a:r>
            <a:r>
              <a:rPr lang="tr-TR" b="1" dirty="0"/>
              <a:t>gibi tüm süreçleri sorumlulukla izlemelidirler.</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2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GÜNDEM</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half" idx="1"/>
          </p:nvPr>
        </p:nvSpPr>
        <p:spPr/>
        <p:txBody>
          <a:bodyPr>
            <a:normAutofit fontScale="85000" lnSpcReduction="20000"/>
          </a:bodyPr>
          <a:lstStyle/>
          <a:p>
            <a:r>
              <a:rPr lang="tr-TR" dirty="0" smtClean="0"/>
              <a:t>- AB </a:t>
            </a:r>
            <a:r>
              <a:rPr lang="tr-TR" dirty="0"/>
              <a:t>Ofisi Yapılanma</a:t>
            </a:r>
          </a:p>
          <a:p>
            <a:r>
              <a:rPr lang="tr-TR" dirty="0" smtClean="0"/>
              <a:t>- Erasmus</a:t>
            </a:r>
            <a:r>
              <a:rPr lang="tr-TR" dirty="0"/>
              <a:t>+ Yükseköğrenim Hareketliliği </a:t>
            </a:r>
            <a:r>
              <a:rPr lang="tr-TR" dirty="0" smtClean="0"/>
              <a:t>    </a:t>
            </a:r>
          </a:p>
          <a:p>
            <a:r>
              <a:rPr lang="tr-TR" dirty="0"/>
              <a:t> </a:t>
            </a:r>
            <a:r>
              <a:rPr lang="tr-TR" dirty="0" smtClean="0"/>
              <a:t> Faaliyetleri</a:t>
            </a:r>
            <a:endParaRPr lang="tr-TR" dirty="0"/>
          </a:p>
          <a:p>
            <a:r>
              <a:rPr lang="tr-TR" dirty="0" smtClean="0"/>
              <a:t>- Giden </a:t>
            </a:r>
            <a:r>
              <a:rPr lang="tr-TR" dirty="0"/>
              <a:t>Öğrenci Hareketliliği - Süreçler</a:t>
            </a:r>
          </a:p>
          <a:p>
            <a:r>
              <a:rPr lang="tr-TR" dirty="0" smtClean="0"/>
              <a:t>- </a:t>
            </a:r>
            <a:r>
              <a:rPr lang="tr-TR" dirty="0"/>
              <a:t>Otomasyon Sistemi</a:t>
            </a:r>
          </a:p>
          <a:p>
            <a:r>
              <a:rPr lang="tr-TR" dirty="0" smtClean="0"/>
              <a:t>- Yabancı </a:t>
            </a:r>
            <a:r>
              <a:rPr lang="tr-TR" dirty="0"/>
              <a:t>Dil Sınavı</a:t>
            </a:r>
          </a:p>
          <a:p>
            <a:r>
              <a:rPr lang="tr-TR" dirty="0" smtClean="0"/>
              <a:t>- Hibeli-</a:t>
            </a:r>
            <a:r>
              <a:rPr lang="tr-TR" dirty="0" err="1" smtClean="0"/>
              <a:t>Hibesiz</a:t>
            </a:r>
            <a:r>
              <a:rPr lang="tr-TR" dirty="0" smtClean="0"/>
              <a:t> Öğrenci</a:t>
            </a:r>
          </a:p>
          <a:p>
            <a:r>
              <a:rPr lang="tr-TR" dirty="0" smtClean="0"/>
              <a:t>- OLS (Online </a:t>
            </a:r>
            <a:r>
              <a:rPr lang="tr-TR" dirty="0" err="1" smtClean="0"/>
              <a:t>Linguistic</a:t>
            </a:r>
            <a:r>
              <a:rPr lang="tr-TR" dirty="0" smtClean="0"/>
              <a:t> </a:t>
            </a:r>
            <a:r>
              <a:rPr lang="tr-TR" dirty="0" err="1" smtClean="0"/>
              <a:t>Support</a:t>
            </a:r>
            <a:r>
              <a:rPr lang="tr-TR" dirty="0" smtClean="0"/>
              <a:t>)</a:t>
            </a:r>
          </a:p>
          <a:p>
            <a:r>
              <a:rPr lang="tr-TR" dirty="0" smtClean="0"/>
              <a:t>- Akademik Tanınma</a:t>
            </a:r>
            <a:endParaRPr lang="tr-TR" dirty="0"/>
          </a:p>
          <a:p>
            <a:r>
              <a:rPr lang="tr-TR" dirty="0" smtClean="0"/>
              <a:t>- AB </a:t>
            </a:r>
            <a:r>
              <a:rPr lang="tr-TR" dirty="0"/>
              <a:t>Ofisi Web Sitesi</a:t>
            </a:r>
          </a:p>
          <a:p>
            <a:r>
              <a:rPr lang="tr-TR" dirty="0" smtClean="0"/>
              <a:t>- Soru </a:t>
            </a:r>
            <a:r>
              <a:rPr lang="tr-TR" dirty="0"/>
              <a:t>&amp; Cevap</a:t>
            </a:r>
          </a:p>
          <a:p>
            <a:endParaRPr lang="tr-TR" dirty="0"/>
          </a:p>
          <a:p>
            <a:endParaRPr lang="tr-TR" dirty="0" smtClean="0"/>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rPr>
              <a:t>Öğrenci Hibelerinin Ödenmesi</a:t>
            </a:r>
          </a:p>
        </p:txBody>
      </p:sp>
      <p:sp>
        <p:nvSpPr>
          <p:cNvPr id="3" name="İçerik Yer Tutucusu 2"/>
          <p:cNvSpPr>
            <a:spLocks noGrp="1"/>
          </p:cNvSpPr>
          <p:nvPr>
            <p:ph idx="1"/>
          </p:nvPr>
        </p:nvSpPr>
        <p:spPr/>
        <p:txBody>
          <a:bodyPr/>
          <a:lstStyle/>
          <a:p>
            <a:pPr algn="just">
              <a:buClr>
                <a:srgbClr val="FF0000"/>
              </a:buClr>
              <a:buSzTx/>
              <a:buFont typeface="Wingdings" pitchFamily="2" charset="2"/>
              <a:buChar char="§"/>
            </a:pPr>
            <a:r>
              <a:rPr lang="tr-TR" dirty="0"/>
              <a:t>Öğrenci hibeleri 2 taksitte ödenir: %80+%20</a:t>
            </a:r>
          </a:p>
          <a:p>
            <a:pPr algn="just">
              <a:buClr>
                <a:srgbClr val="FF0000"/>
              </a:buClr>
              <a:buSzTx/>
              <a:buFont typeface="Wingdings" pitchFamily="2" charset="2"/>
              <a:buChar char="§"/>
            </a:pPr>
            <a:r>
              <a:rPr lang="tr-TR" dirty="0">
                <a:solidFill>
                  <a:srgbClr val="FF0000"/>
                </a:solidFill>
              </a:rPr>
              <a:t>Giden Öğrenci Belgelerini </a:t>
            </a:r>
            <a:r>
              <a:rPr lang="tr-TR" dirty="0"/>
              <a:t>tamamlayan öğrencilere, davet </a:t>
            </a:r>
            <a:r>
              <a:rPr lang="tr-TR" dirty="0" smtClean="0"/>
              <a:t>mektubundaki tarihlere </a:t>
            </a:r>
            <a:r>
              <a:rPr lang="tr-TR" dirty="0"/>
              <a:t>göre </a:t>
            </a:r>
            <a:r>
              <a:rPr lang="tr-TR" dirty="0" smtClean="0"/>
              <a:t>hazırlanacak olan hibe sözleşmesi tutarının </a:t>
            </a:r>
            <a:r>
              <a:rPr lang="tr-TR" b="1" u="sng" dirty="0" smtClean="0"/>
              <a:t>%</a:t>
            </a:r>
            <a:r>
              <a:rPr lang="tr-TR" b="1" u="sng" dirty="0"/>
              <a:t>80’i </a:t>
            </a:r>
            <a:r>
              <a:rPr lang="tr-TR" dirty="0"/>
              <a:t>ilk taksit olarak ödenir. 	</a:t>
            </a:r>
          </a:p>
          <a:p>
            <a:pPr algn="just">
              <a:buClr>
                <a:srgbClr val="FF0000"/>
              </a:buClr>
              <a:buSzTx/>
              <a:buFont typeface="Wingdings" pitchFamily="2" charset="2"/>
              <a:buChar char="§"/>
            </a:pPr>
            <a:r>
              <a:rPr lang="tr-TR" dirty="0"/>
              <a:t>Faaliyet sonunda </a:t>
            </a:r>
            <a:r>
              <a:rPr lang="tr-TR" dirty="0">
                <a:solidFill>
                  <a:srgbClr val="FF0000"/>
                </a:solidFill>
              </a:rPr>
              <a:t>Katılım </a:t>
            </a:r>
            <a:r>
              <a:rPr lang="tr-TR" dirty="0" err="1">
                <a:solidFill>
                  <a:srgbClr val="FF0000"/>
                </a:solidFill>
              </a:rPr>
              <a:t>Sertifikası</a:t>
            </a:r>
            <a:r>
              <a:rPr lang="tr-TR" dirty="0" err="1"/>
              <a:t>’nda</a:t>
            </a:r>
            <a:r>
              <a:rPr lang="tr-TR" dirty="0"/>
              <a:t> belirtilen gerçekleşen faaliyet süresine göre öğrenci hibesi yeniden hesaplanır. Aldığı toplam ECTS kredisinin 2/3’ünden başarılı olan öğrencilere, </a:t>
            </a:r>
            <a:r>
              <a:rPr lang="tr-TR" b="1" u="sng" dirty="0"/>
              <a:t>%20 </a:t>
            </a:r>
            <a:r>
              <a:rPr lang="tr-TR" dirty="0"/>
              <a:t>olarak hak ettikleri kalan hibe ödenir. İkinci ödeme, istenen </a:t>
            </a:r>
            <a:r>
              <a:rPr lang="tr-TR" dirty="0">
                <a:solidFill>
                  <a:srgbClr val="FF0000"/>
                </a:solidFill>
              </a:rPr>
              <a:t>tüm belgelerin </a:t>
            </a:r>
            <a:r>
              <a:rPr lang="tr-TR" dirty="0"/>
              <a:t>AB Ofisi ve Bölüm Koordinatörlüğüne</a:t>
            </a:r>
            <a:r>
              <a:rPr lang="tr-TR" dirty="0">
                <a:solidFill>
                  <a:srgbClr val="FF0000"/>
                </a:solidFill>
              </a:rPr>
              <a:t> </a:t>
            </a:r>
            <a:r>
              <a:rPr lang="tr-TR" dirty="0"/>
              <a:t>tesliminden sonra yapılır.</a:t>
            </a:r>
          </a:p>
          <a:p>
            <a:pPr algn="just">
              <a:buClr>
                <a:srgbClr val="FF0000"/>
              </a:buClr>
              <a:buSzTx/>
              <a:buFont typeface="Wingdings" pitchFamily="2" charset="2"/>
              <a:buChar char="§"/>
            </a:pPr>
            <a:r>
              <a:rPr lang="tr-TR" dirty="0"/>
              <a:t>Faaliyet süresince sorumluluklarını yerine getirmediği tespit edilen öğrencilerden, aldıkları hibenin tamamını geri iade etmesi istenebilir.</a:t>
            </a:r>
          </a:p>
          <a:p>
            <a:pPr algn="just">
              <a:buClr>
                <a:srgbClr val="FF0000"/>
              </a:buClr>
              <a:buSzTx/>
              <a:buFont typeface="Wingdings" pitchFamily="2" charset="2"/>
              <a:buChar char="§"/>
            </a:pPr>
            <a:r>
              <a:rPr lang="tr-TR" dirty="0"/>
              <a:t>Öğrenci, aldığı toplam ECTS kredisinin en az 2/3’sinden başarılı olmak zorundadır (bir yarıyıl için minimum 20 ECTS, bir akademik yıl için minimum 40ECTS). </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spTree>
    <p:extLst>
      <p:ext uri="{BB962C8B-B14F-4D97-AF65-F5344CB8AC3E}">
        <p14:creationId xmlns:p14="http://schemas.microsoft.com/office/powerpoint/2010/main" val="12702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latin typeface="Calibri" pitchFamily="34" charset="0"/>
                <a:cs typeface="Calibri" pitchFamily="34" charset="0"/>
              </a:rPr>
              <a:t>2017-2018 </a:t>
            </a:r>
            <a:r>
              <a:rPr lang="tr-TR" dirty="0">
                <a:latin typeface="Calibri" pitchFamily="34" charset="0"/>
                <a:cs typeface="Calibri" pitchFamily="34" charset="0"/>
              </a:rPr>
              <a:t>ÜLKELERE GÖRE HİBE DAĞILIMI</a:t>
            </a: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6774" y="1846264"/>
            <a:ext cx="6277996" cy="402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tx1"/>
                </a:solidFill>
              </a:rPr>
              <a:t>HİBE KESİNTİLERİ</a:t>
            </a:r>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311216" y="1997839"/>
            <a:ext cx="9437298" cy="3139321"/>
          </a:xfrm>
          <a:prstGeom prst="rect">
            <a:avLst/>
          </a:prstGeom>
        </p:spPr>
        <p:txBody>
          <a:bodyPr wrap="square">
            <a:spAutoFit/>
          </a:bodyPr>
          <a:lstStyle/>
          <a:p>
            <a:pPr marL="285750" indent="-285750" algn="just">
              <a:buFont typeface="Wingdings" panose="05000000000000000000" pitchFamily="2" charset="2"/>
              <a:buChar char="Ø"/>
            </a:pPr>
            <a:r>
              <a:rPr lang="tr-TR" dirty="0"/>
              <a:t>Öğrencilerin, mücbir sebeplerle </a:t>
            </a:r>
            <a:r>
              <a:rPr lang="tr-TR" dirty="0" smtClean="0"/>
              <a:t>(yurtdışında tedavisi mümkün olmayan sağlık </a:t>
            </a:r>
            <a:r>
              <a:rPr lang="tr-TR" dirty="0"/>
              <a:t>sebepleri, doğal afet gibi) planlanan hareketlilik faaliyeti döneminden erken dönmesi durumunda, öğrencinin yurtdışında kaldığı süre karşılığı hibe miktarı öğrencide bırakılmak üzere, fazladan ödenen hibenin iadesi istenir</a:t>
            </a:r>
            <a:r>
              <a:rPr lang="tr-TR" dirty="0" smtClean="0"/>
              <a:t>.</a:t>
            </a:r>
          </a:p>
          <a:p>
            <a:pPr algn="just"/>
            <a:endParaRPr lang="tr-TR" dirty="0"/>
          </a:p>
          <a:p>
            <a:pPr marL="285750" indent="-285750" algn="just">
              <a:buFont typeface="Wingdings" panose="05000000000000000000" pitchFamily="2" charset="2"/>
              <a:buChar char="Ø"/>
            </a:pPr>
            <a:r>
              <a:rPr lang="tr-TR" dirty="0">
                <a:latin typeface="Calibri" pitchFamily="34" charset="0"/>
                <a:cs typeface="Calibri" pitchFamily="34" charset="0"/>
              </a:rPr>
              <a:t>Öğrenim Anlaşmasında belirlenen ders programının en az üçte ikisinden başarılı olamayan veya sorumluluklarını yerine getirmediği tespit edilen öğrencinin kalan %20 ödemesinin yapılmaması; veya yapılmış bulunan ödemesinin iadesinin istenmesi hakkı saklıdır. </a:t>
            </a:r>
            <a:endParaRPr lang="tr-TR" dirty="0" smtClean="0">
              <a:latin typeface="Calibri" pitchFamily="34" charset="0"/>
              <a:cs typeface="Calibri" pitchFamily="34" charset="0"/>
            </a:endParaRPr>
          </a:p>
          <a:p>
            <a:pPr algn="just"/>
            <a:endParaRPr lang="tr-TR" dirty="0" smtClean="0">
              <a:latin typeface="Calibri" pitchFamily="34" charset="0"/>
              <a:cs typeface="Calibri" pitchFamily="34" charset="0"/>
            </a:endParaRPr>
          </a:p>
          <a:p>
            <a:pPr marL="285750" indent="-285750" algn="just">
              <a:buFont typeface="Wingdings" panose="05000000000000000000" pitchFamily="2" charset="2"/>
              <a:buChar char="Ø"/>
            </a:pPr>
            <a:r>
              <a:rPr lang="tr-TR" dirty="0" smtClean="0">
                <a:latin typeface="Calibri" pitchFamily="34" charset="0"/>
                <a:cs typeface="Calibri" pitchFamily="34" charset="0"/>
              </a:rPr>
              <a:t>Zorunlu OLS sınavını tamamlamayan öğrencilerin </a:t>
            </a:r>
            <a:r>
              <a:rPr lang="tr-TR" dirty="0" err="1" smtClean="0">
                <a:latin typeface="Calibri" pitchFamily="34" charset="0"/>
                <a:cs typeface="Calibri" pitchFamily="34" charset="0"/>
              </a:rPr>
              <a:t>hakettikleri</a:t>
            </a:r>
            <a:r>
              <a:rPr lang="tr-TR" dirty="0" smtClean="0">
                <a:latin typeface="Calibri" pitchFamily="34" charset="0"/>
                <a:cs typeface="Calibri" pitchFamily="34" charset="0"/>
              </a:rPr>
              <a:t> hibelerin %20’si ödenmez, ödenmiş ise iadesi istenir. </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7492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rPr>
              <a:t>OLS (Online </a:t>
            </a:r>
            <a:r>
              <a:rPr lang="tr-TR" b="1" dirty="0" err="1" smtClean="0">
                <a:solidFill>
                  <a:schemeClr val="tx1"/>
                </a:solidFill>
              </a:rPr>
              <a:t>Linguistic</a:t>
            </a:r>
            <a:r>
              <a:rPr lang="tr-TR" b="1" dirty="0" smtClean="0">
                <a:solidFill>
                  <a:schemeClr val="tx1"/>
                </a:solidFill>
              </a:rPr>
              <a:t> </a:t>
            </a:r>
            <a:r>
              <a:rPr lang="tr-TR" b="1" dirty="0" err="1" smtClean="0">
                <a:solidFill>
                  <a:schemeClr val="tx1"/>
                </a:solidFill>
              </a:rPr>
              <a:t>Support</a:t>
            </a:r>
            <a:r>
              <a:rPr lang="tr-TR" b="1" dirty="0" smtClean="0">
                <a:solidFill>
                  <a:schemeClr val="tx1"/>
                </a:solidFill>
              </a:rPr>
              <a:t>)</a:t>
            </a:r>
            <a:endParaRPr lang="tr-TR" b="1" dirty="0">
              <a:solidFill>
                <a:schemeClr val="tx1"/>
              </a:solidFill>
            </a:endParaRPr>
          </a:p>
        </p:txBody>
      </p:sp>
      <p:sp>
        <p:nvSpPr>
          <p:cNvPr id="3" name="İçerik Yer Tutucusu 2"/>
          <p:cNvSpPr>
            <a:spLocks noGrp="1"/>
          </p:cNvSpPr>
          <p:nvPr>
            <p:ph idx="1"/>
          </p:nvPr>
        </p:nvSpPr>
        <p:spPr/>
        <p:txBody>
          <a:bodyPr/>
          <a:lstStyle/>
          <a:p>
            <a:endParaRPr lang="tr-TR" dirty="0" smtClean="0"/>
          </a:p>
          <a:p>
            <a:endParaRPr lang="tr-TR" dirty="0"/>
          </a:p>
          <a:p>
            <a:r>
              <a:rPr lang="tr-TR" dirty="0" smtClean="0"/>
              <a:t>- Avrupa Komisyonu tarafından yükseköğretimde öğrenci hareketliliğinden yararlanacak öğrenciler için 6 dilde sunulan çevrimiçi dil desteğidir. </a:t>
            </a:r>
          </a:p>
          <a:p>
            <a:r>
              <a:rPr lang="tr-TR" dirty="0" smtClean="0"/>
              <a:t>-İngilizce, Almanca, Fransızca, Hollandaca, İtalyanca, İspanyolca dillerinde sunulmaktadır.</a:t>
            </a:r>
          </a:p>
          <a:p>
            <a:r>
              <a:rPr lang="tr-TR" dirty="0" smtClean="0"/>
              <a:t>-Zorunlu Sınav ve Online dil derslerinden oluşan 2 aşamalı bir sistemdir.</a:t>
            </a: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spTree>
    <p:extLst>
      <p:ext uri="{BB962C8B-B14F-4D97-AF65-F5344CB8AC3E}">
        <p14:creationId xmlns:p14="http://schemas.microsoft.com/office/powerpoint/2010/main" val="94481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chemeClr val="tx1"/>
                </a:solidFill>
              </a:rPr>
              <a:t>Akademik </a:t>
            </a:r>
            <a:r>
              <a:rPr lang="tr-TR" b="1" dirty="0" smtClean="0">
                <a:solidFill>
                  <a:schemeClr val="tx1"/>
                </a:solidFill>
              </a:rPr>
              <a:t>Tanınma</a:t>
            </a:r>
            <a:endParaRPr lang="tr-TR" b="1" dirty="0">
              <a:solidFill>
                <a:schemeClr val="tx1"/>
              </a:solidFill>
            </a:endParaRPr>
          </a:p>
        </p:txBody>
      </p:sp>
      <p:sp>
        <p:nvSpPr>
          <p:cNvPr id="3" name="İçerik Yer Tutucusu 2"/>
          <p:cNvSpPr>
            <a:spLocks noGrp="1"/>
          </p:cNvSpPr>
          <p:nvPr>
            <p:ph idx="1"/>
          </p:nvPr>
        </p:nvSpPr>
        <p:spPr/>
        <p:txBody>
          <a:bodyPr/>
          <a:lstStyle/>
          <a:p>
            <a:pPr algn="just">
              <a:buFont typeface="Wingdings" panose="05000000000000000000" pitchFamily="2" charset="2"/>
              <a:buChar char="Ø"/>
            </a:pPr>
            <a:endParaRPr lang="tr-TR" dirty="0" smtClean="0"/>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smtClean="0"/>
              <a:t>Öğrencinin </a:t>
            </a:r>
            <a:r>
              <a:rPr lang="tr-TR" dirty="0"/>
              <a:t>misafir olunan kurumda takip ettiği eğitim programına karşılık gelen ve başarılı veya başarısız olunan ECTS kredileri için ev sahibi kurumda tam akademik tanınma sağlanmalıdır. </a:t>
            </a:r>
          </a:p>
          <a:p>
            <a:pPr algn="just">
              <a:buFont typeface="Wingdings" panose="05000000000000000000" pitchFamily="2" charset="2"/>
              <a:buChar char="Ø"/>
            </a:pPr>
            <a:r>
              <a:rPr lang="tr-TR" dirty="0"/>
              <a:t>Buna göre, öğrenci faaliyeti sonunda misafir olunan kurumda başarılı olduğu derslerden ev sahibi kurumda da başarılı sayılırken; başarısız olunan dersler ev sahibi kurumda tekrar edilir. </a:t>
            </a:r>
          </a:p>
          <a:p>
            <a:pPr algn="just">
              <a:buFont typeface="Wingdings" panose="05000000000000000000" pitchFamily="2" charset="2"/>
              <a:buChar char="Ø"/>
            </a:pPr>
            <a:r>
              <a:rPr lang="tr-TR" dirty="0"/>
              <a:t>Üniversite tercih aşamasında, bu hususun dikkate alınması gereklidir. </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YTÜ AB OFİSİ WEB SAYFASI</a:t>
            </a:r>
            <a:br>
              <a:rPr lang="tr-TR" dirty="0"/>
            </a:br>
            <a:r>
              <a:rPr lang="tr-TR" sz="4400" dirty="0"/>
              <a:t>www.eu.yildiz.edu.tr</a:t>
            </a: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4268" t="5822" r="24949" b="3478"/>
          <a:stretch/>
        </p:blipFill>
        <p:spPr bwMode="auto">
          <a:xfrm>
            <a:off x="4442605" y="2070371"/>
            <a:ext cx="3994030" cy="399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45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39185" y="3109642"/>
            <a:ext cx="10113644" cy="822960"/>
          </a:xfrm>
        </p:spPr>
        <p:txBody>
          <a:bodyPr/>
          <a:lstStyle/>
          <a:p>
            <a:endParaRPr lang="tr-TR"/>
          </a:p>
        </p:txBody>
      </p:sp>
      <p:sp>
        <p:nvSpPr>
          <p:cNvPr id="7" name="Resim Yer Tutucusu 6"/>
          <p:cNvSpPr>
            <a:spLocks noGrp="1"/>
          </p:cNvSpPr>
          <p:nvPr>
            <p:ph type="pic" idx="1"/>
          </p:nvPr>
        </p:nvSpPr>
        <p:spPr>
          <a:xfrm>
            <a:off x="0" y="0"/>
            <a:ext cx="12191986" cy="4915076"/>
          </a:xfrm>
        </p:spPr>
      </p:sp>
      <p:sp>
        <p:nvSpPr>
          <p:cNvPr id="8" name="Metin Yer Tutucusu 7"/>
          <p:cNvSpPr>
            <a:spLocks noGrp="1"/>
          </p:cNvSpPr>
          <p:nvPr>
            <p:ph type="body" sz="half" idx="2"/>
          </p:nvPr>
        </p:nvSpPr>
        <p:spPr>
          <a:xfrm>
            <a:off x="1039565" y="1564933"/>
            <a:ext cx="10113264" cy="594360"/>
          </a:xfrm>
        </p:spPr>
        <p:txBody>
          <a:bodyPr>
            <a:noAutofit/>
          </a:bodyPr>
          <a:lstStyle/>
          <a:p>
            <a:pPr algn="ctr"/>
            <a:r>
              <a:rPr lang="tr-TR" sz="4800" b="1" dirty="0" smtClean="0">
                <a:solidFill>
                  <a:schemeClr val="tx2">
                    <a:lumMod val="50000"/>
                  </a:schemeClr>
                </a:solidFill>
                <a:effectLst>
                  <a:outerShdw blurRad="38100" dist="38100" dir="2700000" algn="tl">
                    <a:srgbClr val="000000">
                      <a:alpha val="43137"/>
                    </a:srgbClr>
                  </a:outerShdw>
                </a:effectLst>
              </a:rPr>
              <a:t>TEŞEKKÜR EDERİZ</a:t>
            </a:r>
          </a:p>
          <a:p>
            <a:pPr algn="ctr"/>
            <a:endParaRPr lang="tr-TR" sz="1800" b="1" dirty="0" smtClean="0">
              <a:solidFill>
                <a:schemeClr val="tx2">
                  <a:lumMod val="50000"/>
                </a:schemeClr>
              </a:solidFill>
            </a:endParaRPr>
          </a:p>
          <a:p>
            <a:pPr algn="ctr"/>
            <a:endParaRPr lang="tr-TR" sz="1800" b="1" dirty="0">
              <a:solidFill>
                <a:schemeClr val="tx2">
                  <a:lumMod val="50000"/>
                </a:schemeClr>
              </a:solidFill>
            </a:endParaRPr>
          </a:p>
          <a:p>
            <a:pPr algn="ctr"/>
            <a:endParaRPr lang="tr-TR" sz="1800" b="1" dirty="0" smtClean="0">
              <a:solidFill>
                <a:schemeClr val="tx2">
                  <a:lumMod val="50000"/>
                </a:schemeClr>
              </a:solidFill>
            </a:endParaRPr>
          </a:p>
          <a:p>
            <a:pPr algn="ctr"/>
            <a:r>
              <a:rPr lang="tr-TR" sz="1800" b="1" dirty="0" smtClean="0">
                <a:solidFill>
                  <a:schemeClr val="tx2">
                    <a:lumMod val="50000"/>
                  </a:schemeClr>
                </a:solidFill>
              </a:rPr>
              <a:t>Avrupa Birliği Ofisi</a:t>
            </a:r>
          </a:p>
          <a:p>
            <a:pPr algn="ctr"/>
            <a:r>
              <a:rPr lang="tr-TR" sz="1800" b="1" dirty="0" err="1" smtClean="0">
                <a:solidFill>
                  <a:schemeClr val="tx2">
                    <a:lumMod val="50000"/>
                  </a:schemeClr>
                </a:solidFill>
              </a:rPr>
              <a:t>Davutpaşa</a:t>
            </a:r>
            <a:r>
              <a:rPr lang="tr-TR" sz="1800" b="1" dirty="0">
                <a:solidFill>
                  <a:schemeClr val="tx2">
                    <a:lumMod val="50000"/>
                  </a:schemeClr>
                </a:solidFill>
              </a:rPr>
              <a:t> </a:t>
            </a:r>
            <a:r>
              <a:rPr lang="tr-TR" sz="1800" b="1" dirty="0" smtClean="0">
                <a:solidFill>
                  <a:schemeClr val="tx2">
                    <a:lumMod val="50000"/>
                  </a:schemeClr>
                </a:solidFill>
              </a:rPr>
              <a:t>Kampüsü Taş Kışla Binası A-1004</a:t>
            </a:r>
          </a:p>
          <a:p>
            <a:pPr algn="ctr"/>
            <a:r>
              <a:rPr lang="tr-TR" sz="1800" b="1" dirty="0" smtClean="0">
                <a:solidFill>
                  <a:schemeClr val="tx2">
                    <a:lumMod val="50000"/>
                  </a:schemeClr>
                </a:solidFill>
              </a:rPr>
              <a:t>0212 383 5650</a:t>
            </a:r>
          </a:p>
          <a:p>
            <a:pPr algn="ctr"/>
            <a:r>
              <a:rPr lang="tr-TR" sz="1800" b="1" dirty="0" smtClean="0">
                <a:solidFill>
                  <a:schemeClr val="tx2">
                    <a:lumMod val="50000"/>
                  </a:schemeClr>
                </a:solidFill>
              </a:rPr>
              <a:t>erasmus@yildiz.edu.tr</a:t>
            </a:r>
          </a:p>
          <a:p>
            <a:pPr algn="ctr"/>
            <a:endParaRPr lang="tr-TR" sz="4800" b="1" dirty="0">
              <a:solidFill>
                <a:schemeClr val="tx2">
                  <a:lumMod val="50000"/>
                </a:schemeClr>
              </a:solidFill>
              <a:effectLst>
                <a:outerShdw blurRad="38100" dist="38100" dir="2700000" algn="tl">
                  <a:srgbClr val="000000">
                    <a:alpha val="43137"/>
                  </a:srgbClr>
                </a:outerShdw>
              </a:effectLst>
            </a:endParaRPr>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499" y="5161420"/>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AB OFİSİ YAPILANMA</a:t>
            </a: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
        <p:nvSpPr>
          <p:cNvPr id="9" name="Yuvarlatılmış Dikdörtgen 8"/>
          <p:cNvSpPr/>
          <p:nvPr/>
        </p:nvSpPr>
        <p:spPr>
          <a:xfrm>
            <a:off x="5204868" y="1826371"/>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Rektörlük</a:t>
            </a:r>
            <a:endParaRPr lang="tr-TR" dirty="0"/>
          </a:p>
        </p:txBody>
      </p:sp>
      <p:grpSp>
        <p:nvGrpSpPr>
          <p:cNvPr id="13" name="Grup 12"/>
          <p:cNvGrpSpPr/>
          <p:nvPr/>
        </p:nvGrpSpPr>
        <p:grpSpPr>
          <a:xfrm>
            <a:off x="1899871" y="3075773"/>
            <a:ext cx="8363358" cy="915330"/>
            <a:chOff x="3038557" y="1844804"/>
            <a:chExt cx="8363359" cy="915330"/>
          </a:xfrm>
        </p:grpSpPr>
        <p:sp>
          <p:nvSpPr>
            <p:cNvPr id="6" name="Yuvarlatılmış Dikdörtgen 5"/>
            <p:cNvSpPr/>
            <p:nvPr/>
          </p:nvSpPr>
          <p:spPr>
            <a:xfrm>
              <a:off x="4747937" y="1844804"/>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Kurum Koordinatörü</a:t>
              </a:r>
              <a:endParaRPr lang="tr-TR" dirty="0"/>
            </a:p>
          </p:txBody>
        </p:sp>
        <p:sp>
          <p:nvSpPr>
            <p:cNvPr id="8" name="Yuvarlatılmış Dikdörtgen 7"/>
            <p:cNvSpPr/>
            <p:nvPr/>
          </p:nvSpPr>
          <p:spPr>
            <a:xfrm>
              <a:off x="6457317" y="1845734"/>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Koordinatör Yrd.</a:t>
              </a:r>
              <a:endParaRPr lang="tr-TR" dirty="0"/>
            </a:p>
          </p:txBody>
        </p:sp>
        <p:sp>
          <p:nvSpPr>
            <p:cNvPr id="10" name="Yuvarlatılmış Dikdörtgen 9"/>
            <p:cNvSpPr/>
            <p:nvPr/>
          </p:nvSpPr>
          <p:spPr>
            <a:xfrm>
              <a:off x="3038557" y="1844804"/>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Eğitim-Öğretim Rektör Yrd.</a:t>
              </a:r>
              <a:endParaRPr lang="tr-TR" dirty="0"/>
            </a:p>
          </p:txBody>
        </p:sp>
        <p:sp>
          <p:nvSpPr>
            <p:cNvPr id="11" name="Yuvarlatılmış Dikdörtgen 10"/>
            <p:cNvSpPr/>
            <p:nvPr/>
          </p:nvSpPr>
          <p:spPr>
            <a:xfrm>
              <a:off x="8144188" y="1844804"/>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Strateji Geliştirme Daire </a:t>
              </a:r>
              <a:r>
                <a:rPr lang="tr-TR" dirty="0" err="1" smtClean="0"/>
                <a:t>Başk</a:t>
              </a:r>
              <a:r>
                <a:rPr lang="tr-TR" dirty="0" smtClean="0"/>
                <a:t>.</a:t>
              </a:r>
              <a:endParaRPr lang="tr-TR" dirty="0"/>
            </a:p>
          </p:txBody>
        </p:sp>
        <p:sp>
          <p:nvSpPr>
            <p:cNvPr id="12" name="Yuvarlatılmış Dikdörtgen 11"/>
            <p:cNvSpPr/>
            <p:nvPr/>
          </p:nvSpPr>
          <p:spPr>
            <a:xfrm>
              <a:off x="9831059" y="1844804"/>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Öğrenci İşleri Daire </a:t>
              </a:r>
              <a:r>
                <a:rPr lang="tr-TR" dirty="0" err="1" smtClean="0"/>
                <a:t>Başk</a:t>
              </a:r>
              <a:r>
                <a:rPr lang="tr-TR" dirty="0" smtClean="0"/>
                <a:t>.</a:t>
              </a:r>
              <a:endParaRPr lang="tr-TR" dirty="0"/>
            </a:p>
          </p:txBody>
        </p:sp>
      </p:grpSp>
      <p:grpSp>
        <p:nvGrpSpPr>
          <p:cNvPr id="26" name="Grup 25"/>
          <p:cNvGrpSpPr/>
          <p:nvPr/>
        </p:nvGrpSpPr>
        <p:grpSpPr>
          <a:xfrm>
            <a:off x="277715" y="4620491"/>
            <a:ext cx="11639746" cy="955796"/>
            <a:chOff x="168397" y="3845070"/>
            <a:chExt cx="11639745" cy="955796"/>
          </a:xfrm>
        </p:grpSpPr>
        <p:sp>
          <p:nvSpPr>
            <p:cNvPr id="15" name="Yuvarlatılmış Dikdörtgen 14"/>
            <p:cNvSpPr/>
            <p:nvPr/>
          </p:nvSpPr>
          <p:spPr>
            <a:xfrm>
              <a:off x="1846545" y="3878202"/>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smtClean="0"/>
                <a:t>Öğrenim Faaliyeti </a:t>
              </a:r>
            </a:p>
            <a:p>
              <a:pPr algn="ctr"/>
              <a:r>
                <a:rPr lang="tr-TR" sz="1600" dirty="0" smtClean="0"/>
                <a:t>Gelen Öğrenci</a:t>
              </a:r>
              <a:endParaRPr lang="tr-TR" sz="1600" dirty="0"/>
            </a:p>
          </p:txBody>
        </p:sp>
        <p:sp>
          <p:nvSpPr>
            <p:cNvPr id="18" name="Yuvarlatılmış Dikdörtgen 17"/>
            <p:cNvSpPr/>
            <p:nvPr/>
          </p:nvSpPr>
          <p:spPr>
            <a:xfrm>
              <a:off x="6844885" y="3856025"/>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a:t>Personel Faaliyeti</a:t>
              </a:r>
            </a:p>
            <a:p>
              <a:pPr algn="ctr"/>
              <a:r>
                <a:rPr lang="tr-TR" sz="1600" dirty="0" smtClean="0"/>
                <a:t>Gelen </a:t>
              </a:r>
              <a:r>
                <a:rPr lang="tr-TR" sz="1600" dirty="0"/>
                <a:t>Personel</a:t>
              </a:r>
            </a:p>
          </p:txBody>
        </p:sp>
        <p:sp>
          <p:nvSpPr>
            <p:cNvPr id="14" name="Yuvarlatılmış Dikdörtgen 13"/>
            <p:cNvSpPr/>
            <p:nvPr/>
          </p:nvSpPr>
          <p:spPr>
            <a:xfrm>
              <a:off x="168397" y="3886466"/>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smtClean="0"/>
                <a:t>Öğrenim Faaliyeti </a:t>
              </a:r>
            </a:p>
            <a:p>
              <a:pPr algn="ctr"/>
              <a:r>
                <a:rPr lang="tr-TR" sz="1600" dirty="0" smtClean="0"/>
                <a:t>Giden Öğrenci</a:t>
              </a:r>
              <a:endParaRPr lang="tr-TR" sz="1600" dirty="0"/>
            </a:p>
          </p:txBody>
        </p:sp>
        <p:sp>
          <p:nvSpPr>
            <p:cNvPr id="16" name="Yuvarlatılmış Dikdörtgen 15"/>
            <p:cNvSpPr/>
            <p:nvPr/>
          </p:nvSpPr>
          <p:spPr>
            <a:xfrm>
              <a:off x="3524693" y="3886466"/>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smtClean="0"/>
                <a:t>Staj Faaliyeti</a:t>
              </a:r>
            </a:p>
            <a:p>
              <a:pPr algn="ctr"/>
              <a:r>
                <a:rPr lang="tr-TR" sz="1600" dirty="0" smtClean="0"/>
                <a:t>Gelen-Giden Öğrenci</a:t>
              </a:r>
              <a:endParaRPr lang="tr-TR" sz="1600" dirty="0"/>
            </a:p>
          </p:txBody>
        </p:sp>
        <p:sp>
          <p:nvSpPr>
            <p:cNvPr id="17" name="Yuvarlatılmış Dikdörtgen 16"/>
            <p:cNvSpPr/>
            <p:nvPr/>
          </p:nvSpPr>
          <p:spPr>
            <a:xfrm>
              <a:off x="5158014" y="3845070"/>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a:t>Personel Faaliyeti</a:t>
              </a:r>
            </a:p>
            <a:p>
              <a:pPr algn="ctr"/>
              <a:r>
                <a:rPr lang="tr-TR" sz="1600" dirty="0"/>
                <a:t>Giden Personel</a:t>
              </a:r>
            </a:p>
          </p:txBody>
        </p:sp>
        <p:sp>
          <p:nvSpPr>
            <p:cNvPr id="19" name="Yuvarlatılmış Dikdörtgen 18"/>
            <p:cNvSpPr/>
            <p:nvPr/>
          </p:nvSpPr>
          <p:spPr>
            <a:xfrm>
              <a:off x="10237285" y="3845070"/>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a:t>Hibe Destekleri</a:t>
              </a:r>
            </a:p>
          </p:txBody>
        </p:sp>
        <p:sp>
          <p:nvSpPr>
            <p:cNvPr id="21" name="Yuvarlatılmış Dikdörtgen 20"/>
            <p:cNvSpPr/>
            <p:nvPr/>
          </p:nvSpPr>
          <p:spPr>
            <a:xfrm>
              <a:off x="8583055" y="3845070"/>
              <a:ext cx="1570857" cy="914400"/>
            </a:xfrm>
            <a:prstGeom prst="roundRect">
              <a:avLst/>
            </a:prstGeom>
            <a:ln w="28575">
              <a:solidFill>
                <a:srgbClr val="5E670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dirty="0" smtClean="0"/>
                <a:t>International </a:t>
              </a:r>
              <a:r>
                <a:rPr lang="tr-TR" sz="1600" dirty="0" err="1" smtClean="0"/>
                <a:t>Credit</a:t>
              </a:r>
              <a:r>
                <a:rPr lang="tr-TR" sz="1600" dirty="0" smtClean="0"/>
                <a:t> </a:t>
              </a:r>
              <a:r>
                <a:rPr lang="tr-TR" sz="1600" dirty="0" err="1" smtClean="0"/>
                <a:t>Mobility</a:t>
              </a:r>
              <a:r>
                <a:rPr lang="tr-TR" sz="1600" dirty="0" smtClean="0"/>
                <a:t> ICM (KA-107)</a:t>
              </a:r>
              <a:endParaRPr lang="tr-TR" sz="1600" dirty="0"/>
            </a:p>
          </p:txBody>
        </p:sp>
      </p:grpSp>
      <p:sp>
        <p:nvSpPr>
          <p:cNvPr id="27" name="Metin kutusu 26"/>
          <p:cNvSpPr txBox="1"/>
          <p:nvPr/>
        </p:nvSpPr>
        <p:spPr>
          <a:xfrm>
            <a:off x="21467" y="5672787"/>
            <a:ext cx="2083349" cy="646331"/>
          </a:xfrm>
          <a:prstGeom prst="rect">
            <a:avLst/>
          </a:prstGeom>
          <a:noFill/>
        </p:spPr>
        <p:txBody>
          <a:bodyPr wrap="square" rtlCol="0">
            <a:spAutoFit/>
          </a:bodyPr>
          <a:lstStyle/>
          <a:p>
            <a:pPr algn="ctr"/>
            <a:r>
              <a:rPr lang="tr-TR" dirty="0" smtClean="0"/>
              <a:t>Gökhan Açıkel</a:t>
            </a:r>
          </a:p>
          <a:p>
            <a:pPr algn="ctr"/>
            <a:r>
              <a:rPr lang="tr-TR" dirty="0" smtClean="0"/>
              <a:t>Eren Gözcü</a:t>
            </a:r>
            <a:endParaRPr lang="tr-TR" dirty="0"/>
          </a:p>
        </p:txBody>
      </p:sp>
      <p:sp>
        <p:nvSpPr>
          <p:cNvPr id="28" name="Metin kutusu 27"/>
          <p:cNvSpPr txBox="1"/>
          <p:nvPr/>
        </p:nvSpPr>
        <p:spPr>
          <a:xfrm>
            <a:off x="1602836" y="5672786"/>
            <a:ext cx="2083349" cy="646331"/>
          </a:xfrm>
          <a:prstGeom prst="rect">
            <a:avLst/>
          </a:prstGeom>
          <a:noFill/>
        </p:spPr>
        <p:txBody>
          <a:bodyPr wrap="square" rtlCol="0">
            <a:spAutoFit/>
          </a:bodyPr>
          <a:lstStyle/>
          <a:p>
            <a:pPr algn="ctr"/>
            <a:r>
              <a:rPr lang="tr-TR" dirty="0" smtClean="0"/>
              <a:t>Nurdan Y. Gündüz</a:t>
            </a:r>
          </a:p>
          <a:p>
            <a:pPr algn="ctr"/>
            <a:r>
              <a:rPr lang="tr-TR" dirty="0" smtClean="0"/>
              <a:t>Asena Doğru</a:t>
            </a:r>
            <a:endParaRPr lang="tr-TR" dirty="0"/>
          </a:p>
        </p:txBody>
      </p:sp>
      <p:sp>
        <p:nvSpPr>
          <p:cNvPr id="29" name="Metin kutusu 28"/>
          <p:cNvSpPr txBox="1"/>
          <p:nvPr/>
        </p:nvSpPr>
        <p:spPr>
          <a:xfrm>
            <a:off x="3441936" y="5791974"/>
            <a:ext cx="2083349" cy="369332"/>
          </a:xfrm>
          <a:prstGeom prst="rect">
            <a:avLst/>
          </a:prstGeom>
          <a:noFill/>
        </p:spPr>
        <p:txBody>
          <a:bodyPr wrap="square" rtlCol="0">
            <a:spAutoFit/>
          </a:bodyPr>
          <a:lstStyle/>
          <a:p>
            <a:pPr algn="ctr"/>
            <a:r>
              <a:rPr lang="tr-TR" dirty="0" smtClean="0"/>
              <a:t>Armağan B. Akkoç</a:t>
            </a:r>
            <a:endParaRPr lang="tr-TR" dirty="0"/>
          </a:p>
        </p:txBody>
      </p:sp>
      <p:sp>
        <p:nvSpPr>
          <p:cNvPr id="30" name="Metin kutusu 29"/>
          <p:cNvSpPr txBox="1"/>
          <p:nvPr/>
        </p:nvSpPr>
        <p:spPr>
          <a:xfrm>
            <a:off x="5084805" y="5808252"/>
            <a:ext cx="2083349" cy="369332"/>
          </a:xfrm>
          <a:prstGeom prst="rect">
            <a:avLst/>
          </a:prstGeom>
          <a:noFill/>
        </p:spPr>
        <p:txBody>
          <a:bodyPr wrap="square" rtlCol="0">
            <a:spAutoFit/>
          </a:bodyPr>
          <a:lstStyle/>
          <a:p>
            <a:pPr algn="ctr"/>
            <a:r>
              <a:rPr lang="tr-TR" dirty="0" smtClean="0"/>
              <a:t>Gökhan </a:t>
            </a:r>
            <a:r>
              <a:rPr lang="tr-TR" dirty="0" err="1" smtClean="0"/>
              <a:t>Taraç</a:t>
            </a:r>
            <a:endParaRPr lang="tr-TR" dirty="0"/>
          </a:p>
        </p:txBody>
      </p:sp>
      <p:sp>
        <p:nvSpPr>
          <p:cNvPr id="32" name="Metin kutusu 31"/>
          <p:cNvSpPr txBox="1"/>
          <p:nvPr/>
        </p:nvSpPr>
        <p:spPr>
          <a:xfrm>
            <a:off x="6613769" y="5555368"/>
            <a:ext cx="2083349" cy="646331"/>
          </a:xfrm>
          <a:prstGeom prst="rect">
            <a:avLst/>
          </a:prstGeom>
          <a:noFill/>
        </p:spPr>
        <p:txBody>
          <a:bodyPr wrap="square" rtlCol="0">
            <a:spAutoFit/>
          </a:bodyPr>
          <a:lstStyle/>
          <a:p>
            <a:pPr algn="ctr"/>
            <a:r>
              <a:rPr lang="tr-TR" dirty="0" smtClean="0"/>
              <a:t>Nurdan Y. Gündüz</a:t>
            </a:r>
          </a:p>
          <a:p>
            <a:pPr algn="ctr"/>
            <a:r>
              <a:rPr lang="tr-TR" dirty="0" smtClean="0"/>
              <a:t>Asena Doğru</a:t>
            </a:r>
            <a:endParaRPr lang="tr-TR" dirty="0"/>
          </a:p>
        </p:txBody>
      </p:sp>
      <p:sp>
        <p:nvSpPr>
          <p:cNvPr id="33" name="Metin kutusu 32"/>
          <p:cNvSpPr txBox="1"/>
          <p:nvPr/>
        </p:nvSpPr>
        <p:spPr>
          <a:xfrm>
            <a:off x="8381086" y="5712064"/>
            <a:ext cx="2083349" cy="369332"/>
          </a:xfrm>
          <a:prstGeom prst="rect">
            <a:avLst/>
          </a:prstGeom>
          <a:noFill/>
        </p:spPr>
        <p:txBody>
          <a:bodyPr wrap="square" rtlCol="0">
            <a:spAutoFit/>
          </a:bodyPr>
          <a:lstStyle/>
          <a:p>
            <a:pPr algn="ctr"/>
            <a:r>
              <a:rPr lang="tr-TR" dirty="0" smtClean="0"/>
              <a:t>Armağan B. Akkoç</a:t>
            </a:r>
            <a:endParaRPr lang="tr-TR" dirty="0"/>
          </a:p>
        </p:txBody>
      </p:sp>
      <p:sp>
        <p:nvSpPr>
          <p:cNvPr id="34" name="Metin kutusu 33"/>
          <p:cNvSpPr txBox="1"/>
          <p:nvPr/>
        </p:nvSpPr>
        <p:spPr>
          <a:xfrm>
            <a:off x="10090356" y="5712536"/>
            <a:ext cx="2083349" cy="369332"/>
          </a:xfrm>
          <a:prstGeom prst="rect">
            <a:avLst/>
          </a:prstGeom>
          <a:noFill/>
        </p:spPr>
        <p:txBody>
          <a:bodyPr wrap="square" rtlCol="0">
            <a:spAutoFit/>
          </a:bodyPr>
          <a:lstStyle/>
          <a:p>
            <a:pPr algn="ctr"/>
            <a:r>
              <a:rPr lang="tr-TR" dirty="0" smtClean="0"/>
              <a:t>Gökhan </a:t>
            </a:r>
            <a:r>
              <a:rPr lang="tr-TR" dirty="0" err="1" smtClean="0"/>
              <a:t>Taraç</a:t>
            </a:r>
            <a:endParaRPr lang="tr-TR" dirty="0"/>
          </a:p>
        </p:txBody>
      </p:sp>
      <p:sp>
        <p:nvSpPr>
          <p:cNvPr id="36" name="Metin kutusu 35"/>
          <p:cNvSpPr txBox="1"/>
          <p:nvPr/>
        </p:nvSpPr>
        <p:spPr>
          <a:xfrm>
            <a:off x="4948621" y="2700097"/>
            <a:ext cx="2083349" cy="369332"/>
          </a:xfrm>
          <a:prstGeom prst="rect">
            <a:avLst/>
          </a:prstGeom>
          <a:noFill/>
        </p:spPr>
        <p:txBody>
          <a:bodyPr wrap="square" rtlCol="0">
            <a:spAutoFit/>
          </a:bodyPr>
          <a:lstStyle/>
          <a:p>
            <a:pPr algn="ctr"/>
            <a:r>
              <a:rPr lang="tr-TR" dirty="0" smtClean="0"/>
              <a:t>Prof. Dr. Bahri Şahin</a:t>
            </a:r>
            <a:endParaRPr lang="tr-TR" dirty="0"/>
          </a:p>
        </p:txBody>
      </p:sp>
      <p:sp>
        <p:nvSpPr>
          <p:cNvPr id="37" name="Metin kutusu 36"/>
          <p:cNvSpPr txBox="1"/>
          <p:nvPr/>
        </p:nvSpPr>
        <p:spPr>
          <a:xfrm>
            <a:off x="1486399" y="4033908"/>
            <a:ext cx="2314622" cy="646331"/>
          </a:xfrm>
          <a:prstGeom prst="rect">
            <a:avLst/>
          </a:prstGeom>
          <a:noFill/>
        </p:spPr>
        <p:txBody>
          <a:bodyPr wrap="square" rtlCol="0">
            <a:spAutoFit/>
          </a:bodyPr>
          <a:lstStyle/>
          <a:p>
            <a:pPr algn="ctr"/>
            <a:r>
              <a:rPr lang="tr-TR" dirty="0" smtClean="0"/>
              <a:t>Prof. Dr. Galip Cansever</a:t>
            </a:r>
            <a:endParaRPr lang="tr-TR" dirty="0"/>
          </a:p>
        </p:txBody>
      </p:sp>
      <p:sp>
        <p:nvSpPr>
          <p:cNvPr id="38" name="Metin kutusu 37"/>
          <p:cNvSpPr txBox="1"/>
          <p:nvPr/>
        </p:nvSpPr>
        <p:spPr>
          <a:xfrm>
            <a:off x="3154206" y="4046054"/>
            <a:ext cx="2294012" cy="646331"/>
          </a:xfrm>
          <a:prstGeom prst="rect">
            <a:avLst/>
          </a:prstGeom>
          <a:noFill/>
        </p:spPr>
        <p:txBody>
          <a:bodyPr wrap="square" rtlCol="0">
            <a:spAutoFit/>
          </a:bodyPr>
          <a:lstStyle/>
          <a:p>
            <a:pPr algn="ctr"/>
            <a:r>
              <a:rPr lang="tr-TR" dirty="0" smtClean="0"/>
              <a:t>Doç. Dr. Bayram Ali Ersoy</a:t>
            </a:r>
            <a:endParaRPr lang="tr-TR" dirty="0"/>
          </a:p>
        </p:txBody>
      </p:sp>
      <p:sp>
        <p:nvSpPr>
          <p:cNvPr id="39" name="Metin kutusu 38"/>
          <p:cNvSpPr txBox="1"/>
          <p:nvPr/>
        </p:nvSpPr>
        <p:spPr>
          <a:xfrm>
            <a:off x="5204868" y="4018579"/>
            <a:ext cx="1963287" cy="646331"/>
          </a:xfrm>
          <a:prstGeom prst="rect">
            <a:avLst/>
          </a:prstGeom>
          <a:noFill/>
        </p:spPr>
        <p:txBody>
          <a:bodyPr wrap="square" rtlCol="0">
            <a:spAutoFit/>
          </a:bodyPr>
          <a:lstStyle/>
          <a:p>
            <a:pPr algn="ctr"/>
            <a:r>
              <a:rPr lang="tr-TR" dirty="0" smtClean="0"/>
              <a:t>Yrd. Doç. Dr. Celile Eren Argıt</a:t>
            </a:r>
            <a:endParaRPr lang="tr-TR" dirty="0"/>
          </a:p>
        </p:txBody>
      </p:sp>
      <p:sp>
        <p:nvSpPr>
          <p:cNvPr id="40" name="Metin kutusu 39"/>
          <p:cNvSpPr txBox="1"/>
          <p:nvPr/>
        </p:nvSpPr>
        <p:spPr>
          <a:xfrm>
            <a:off x="6852064" y="4022839"/>
            <a:ext cx="2294012" cy="646331"/>
          </a:xfrm>
          <a:prstGeom prst="rect">
            <a:avLst/>
          </a:prstGeom>
          <a:noFill/>
        </p:spPr>
        <p:txBody>
          <a:bodyPr wrap="square" rtlCol="0">
            <a:spAutoFit/>
          </a:bodyPr>
          <a:lstStyle/>
          <a:p>
            <a:pPr algn="ctr"/>
            <a:r>
              <a:rPr lang="tr-TR" dirty="0" smtClean="0"/>
              <a:t>Doç. Dr. Arzu </a:t>
            </a:r>
            <a:r>
              <a:rPr lang="tr-TR" dirty="0" err="1" smtClean="0"/>
              <a:t>Özsözgün</a:t>
            </a:r>
            <a:r>
              <a:rPr lang="tr-TR" dirty="0" smtClean="0"/>
              <a:t> Çalışkan</a:t>
            </a:r>
            <a:endParaRPr lang="tr-TR" dirty="0"/>
          </a:p>
        </p:txBody>
      </p:sp>
      <p:sp>
        <p:nvSpPr>
          <p:cNvPr id="41" name="Metin kutusu 40"/>
          <p:cNvSpPr txBox="1"/>
          <p:nvPr/>
        </p:nvSpPr>
        <p:spPr>
          <a:xfrm>
            <a:off x="8677460" y="3970744"/>
            <a:ext cx="2294012" cy="369332"/>
          </a:xfrm>
          <a:prstGeom prst="rect">
            <a:avLst/>
          </a:prstGeom>
          <a:noFill/>
        </p:spPr>
        <p:txBody>
          <a:bodyPr wrap="square" rtlCol="0">
            <a:spAutoFit/>
          </a:bodyPr>
          <a:lstStyle/>
          <a:p>
            <a:pPr algn="ctr"/>
            <a:r>
              <a:rPr lang="tr-TR" dirty="0" smtClean="0"/>
              <a:t>Doç. Dr. Aslan İnan</a:t>
            </a:r>
            <a:endParaRPr lang="tr-TR" dirty="0"/>
          </a:p>
        </p:txBody>
      </p:sp>
    </p:spTree>
    <p:extLst>
      <p:ext uri="{BB962C8B-B14F-4D97-AF65-F5344CB8AC3E}">
        <p14:creationId xmlns:p14="http://schemas.microsoft.com/office/powerpoint/2010/main" val="124919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Erasmus+ Öğrenci Faaliyetleri</a:t>
            </a:r>
            <a:endParaRPr lang="tr-TR" dirty="0"/>
          </a:p>
        </p:txBody>
      </p:sp>
      <p:sp>
        <p:nvSpPr>
          <p:cNvPr id="3" name="İçerik Yer Tutucusu 2"/>
          <p:cNvSpPr>
            <a:spLocks noGrp="1"/>
          </p:cNvSpPr>
          <p:nvPr>
            <p:ph idx="1"/>
          </p:nvPr>
        </p:nvSpPr>
        <p:spPr>
          <a:xfrm>
            <a:off x="1849840" y="1797182"/>
            <a:ext cx="3701298" cy="4023360"/>
          </a:xfrm>
        </p:spPr>
        <p:txBody>
          <a:bodyPr/>
          <a:lstStyle/>
          <a:p>
            <a:pPr marL="0" indent="0">
              <a:buNone/>
            </a:pPr>
            <a:r>
              <a:rPr lang="tr-TR" dirty="0" smtClean="0"/>
              <a:t>Öğrenim Hareketliliği</a:t>
            </a:r>
          </a:p>
          <a:p>
            <a:endParaRPr lang="tr-TR" dirty="0"/>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BOFISI-GKN\Desktop\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865" y="2588089"/>
            <a:ext cx="2105026" cy="2171700"/>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6227632" y="1797182"/>
            <a:ext cx="3701298"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dirty="0" smtClean="0"/>
              <a:t>Staj Hareketliliği</a:t>
            </a:r>
          </a:p>
          <a:p>
            <a:endParaRPr lang="tr-TR" dirty="0" smtClean="0"/>
          </a:p>
          <a:p>
            <a:endParaRPr lang="tr-TR" dirty="0"/>
          </a:p>
        </p:txBody>
      </p:sp>
      <p:pic>
        <p:nvPicPr>
          <p:cNvPr id="9" name="Picture 3" descr="C:\Users\ABOFISI-GKN\Desktop\inte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850" y="2698013"/>
            <a:ext cx="2605824" cy="19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solidFill>
                  <a:schemeClr val="tx1"/>
                </a:solidFill>
              </a:rPr>
              <a:t>Öğrenim Hareketliliği</a:t>
            </a:r>
            <a:endParaRPr lang="tr-TR" sz="3600" b="1" dirty="0">
              <a:solidFill>
                <a:schemeClr val="tx1"/>
              </a:solidFill>
            </a:endParaRPr>
          </a:p>
        </p:txBody>
      </p:sp>
      <p:sp>
        <p:nvSpPr>
          <p:cNvPr id="3" name="İçerik Yer Tutucusu 2"/>
          <p:cNvSpPr>
            <a:spLocks noGrp="1"/>
          </p:cNvSpPr>
          <p:nvPr>
            <p:ph idx="1"/>
          </p:nvPr>
        </p:nvSpPr>
        <p:spPr/>
        <p:txBody>
          <a:bodyPr/>
          <a:lstStyle/>
          <a:p>
            <a:pPr marL="0" indent="0">
              <a:buNone/>
              <a:defRPr/>
            </a:pPr>
            <a:r>
              <a:rPr lang="tr-TR" sz="3600" dirty="0" smtClean="0"/>
              <a:t>NEDİR?</a:t>
            </a:r>
          </a:p>
          <a:p>
            <a:pPr marL="0" indent="0">
              <a:buNone/>
              <a:defRPr/>
            </a:pPr>
            <a:r>
              <a:rPr lang="tr-TR" sz="3600" dirty="0" smtClean="0"/>
              <a:t>Faaliyet, yükseköğretim kurumunda kayıtlı öğrencinin öğreniminin bir bölümünü ikili anlaşma ile ortak olunan yurtdışındaki yükseköğretim kurumunda gerçekleştirmesidir. </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4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solidFill>
                  <a:schemeClr val="tx1"/>
                </a:solidFill>
              </a:rPr>
              <a:t>Staj Hareketliliği</a:t>
            </a:r>
            <a:endParaRPr lang="tr-TR" sz="3600" b="1" dirty="0">
              <a:solidFill>
                <a:schemeClr val="tx1"/>
              </a:solidFill>
            </a:endParaRPr>
          </a:p>
        </p:txBody>
      </p:sp>
      <p:sp>
        <p:nvSpPr>
          <p:cNvPr id="3" name="İçerik Yer Tutucusu 2"/>
          <p:cNvSpPr>
            <a:spLocks noGrp="1"/>
          </p:cNvSpPr>
          <p:nvPr>
            <p:ph idx="1"/>
          </p:nvPr>
        </p:nvSpPr>
        <p:spPr/>
        <p:txBody>
          <a:bodyPr/>
          <a:lstStyle/>
          <a:p>
            <a:pPr marL="0" indent="0">
              <a:buNone/>
            </a:pPr>
            <a:r>
              <a:rPr lang="tr-TR" sz="3600" b="1" dirty="0" smtClean="0"/>
              <a:t>Nedir</a:t>
            </a:r>
            <a:r>
              <a:rPr lang="tr-TR" sz="3600" b="1" dirty="0"/>
              <a:t>?</a:t>
            </a:r>
          </a:p>
          <a:p>
            <a:pPr marL="0" indent="0">
              <a:buNone/>
            </a:pPr>
            <a:r>
              <a:rPr lang="tr-TR" sz="3600" dirty="0"/>
              <a:t>Staj Hareketliliği Faaliyeti, yükseköğretim </a:t>
            </a:r>
            <a:r>
              <a:rPr lang="tr-TR" sz="3600" dirty="0" smtClean="0"/>
              <a:t>kurumunda kayıtlı </a:t>
            </a:r>
            <a:r>
              <a:rPr lang="tr-TR" sz="3600" dirty="0"/>
              <a:t>öğrencinin </a:t>
            </a:r>
            <a:r>
              <a:rPr lang="tr-TR" sz="3600" dirty="0" smtClean="0"/>
              <a:t>eğitimini aldığı mesleki alanda uygulamalı </a:t>
            </a:r>
            <a:r>
              <a:rPr lang="tr-TR" sz="3600" dirty="0"/>
              <a:t>iş deneyimi elde etmek üzere yurtdışındaki bir işletmede staj yapmasıdır.</a:t>
            </a:r>
          </a:p>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solidFill>
                  <a:schemeClr val="tx1"/>
                </a:solidFill>
              </a:rPr>
              <a:t>Kazanımlar</a:t>
            </a:r>
            <a:endParaRPr lang="tr-TR" sz="3600" b="1" dirty="0">
              <a:solidFill>
                <a:schemeClr val="tx1"/>
              </a:solidFill>
            </a:endParaRP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 16"/>
          <p:cNvGrpSpPr/>
          <p:nvPr/>
        </p:nvGrpSpPr>
        <p:grpSpPr>
          <a:xfrm>
            <a:off x="3323544" y="1915053"/>
            <a:ext cx="4060667" cy="4295953"/>
            <a:chOff x="3323543" y="1565683"/>
            <a:chExt cx="4121053" cy="4869609"/>
          </a:xfrm>
        </p:grpSpPr>
        <p:sp>
          <p:nvSpPr>
            <p:cNvPr id="7" name="Altıgen 6"/>
            <p:cNvSpPr/>
            <p:nvPr/>
          </p:nvSpPr>
          <p:spPr>
            <a:xfrm>
              <a:off x="3323543" y="4714323"/>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Yeni bir kariyer görüşü</a:t>
              </a:r>
              <a:endParaRPr lang="tr-TR" sz="1600" dirty="0"/>
            </a:p>
          </p:txBody>
        </p:sp>
        <p:sp>
          <p:nvSpPr>
            <p:cNvPr id="8" name="Altıgen 7"/>
            <p:cNvSpPr/>
            <p:nvPr/>
          </p:nvSpPr>
          <p:spPr>
            <a:xfrm>
              <a:off x="5912437" y="2182473"/>
              <a:ext cx="1471773"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smtClean="0"/>
                <a:t>Kendi kültürünü tanıtma</a:t>
              </a:r>
              <a:endParaRPr lang="tr-TR" sz="1500" dirty="0"/>
            </a:p>
          </p:txBody>
        </p:sp>
        <p:sp>
          <p:nvSpPr>
            <p:cNvPr id="9" name="Altıgen 8"/>
            <p:cNvSpPr/>
            <p:nvPr/>
          </p:nvSpPr>
          <p:spPr>
            <a:xfrm>
              <a:off x="4601223" y="2825136"/>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Özgüven</a:t>
              </a:r>
              <a:endParaRPr lang="tr-TR" sz="1600" dirty="0"/>
            </a:p>
          </p:txBody>
        </p:sp>
        <p:sp>
          <p:nvSpPr>
            <p:cNvPr id="10" name="Altıgen 9"/>
            <p:cNvSpPr/>
            <p:nvPr/>
          </p:nvSpPr>
          <p:spPr>
            <a:xfrm>
              <a:off x="3323543" y="3411737"/>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Eğitimde </a:t>
              </a:r>
              <a:r>
                <a:rPr lang="tr-TR" sz="1600" dirty="0" err="1" smtClean="0"/>
                <a:t>avrupa</a:t>
              </a:r>
              <a:r>
                <a:rPr lang="tr-TR" sz="1600" dirty="0" smtClean="0"/>
                <a:t> boyutu</a:t>
              </a:r>
              <a:endParaRPr lang="tr-TR" sz="1600" dirty="0"/>
            </a:p>
          </p:txBody>
        </p:sp>
        <p:sp>
          <p:nvSpPr>
            <p:cNvPr id="11" name="Altıgen 10"/>
            <p:cNvSpPr/>
            <p:nvPr/>
          </p:nvSpPr>
          <p:spPr>
            <a:xfrm>
              <a:off x="5912437" y="4610808"/>
              <a:ext cx="1532159" cy="1250827"/>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Önyargıların kırılması</a:t>
              </a:r>
              <a:endParaRPr lang="tr-TR" sz="1400" dirty="0"/>
            </a:p>
          </p:txBody>
        </p:sp>
        <p:sp>
          <p:nvSpPr>
            <p:cNvPr id="12" name="Altıgen 11"/>
            <p:cNvSpPr/>
            <p:nvPr/>
          </p:nvSpPr>
          <p:spPr>
            <a:xfrm>
              <a:off x="4601223" y="1565683"/>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Yurtdışı deneyimi</a:t>
              </a:r>
              <a:endParaRPr lang="tr-TR" sz="1600" dirty="0"/>
            </a:p>
          </p:txBody>
        </p:sp>
        <p:sp>
          <p:nvSpPr>
            <p:cNvPr id="13" name="Altıgen 12"/>
            <p:cNvSpPr/>
            <p:nvPr/>
          </p:nvSpPr>
          <p:spPr>
            <a:xfrm>
              <a:off x="4601223" y="4037151"/>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Çok kültürlü ortamda ders</a:t>
              </a:r>
            </a:p>
          </p:txBody>
        </p:sp>
        <p:sp>
          <p:nvSpPr>
            <p:cNvPr id="14" name="Altıgen 13"/>
            <p:cNvSpPr/>
            <p:nvPr/>
          </p:nvSpPr>
          <p:spPr>
            <a:xfrm>
              <a:off x="3323543" y="2139339"/>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İstihdam edilme</a:t>
              </a:r>
              <a:endParaRPr lang="tr-TR" sz="1600" dirty="0"/>
            </a:p>
          </p:txBody>
        </p:sp>
        <p:sp>
          <p:nvSpPr>
            <p:cNvPr id="15" name="Altıgen 14"/>
            <p:cNvSpPr/>
            <p:nvPr/>
          </p:nvSpPr>
          <p:spPr>
            <a:xfrm>
              <a:off x="5912438" y="3411737"/>
              <a:ext cx="1471773"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Yeni arkadaşlar edinme</a:t>
              </a:r>
              <a:endParaRPr lang="tr-TR" sz="1400" dirty="0"/>
            </a:p>
          </p:txBody>
        </p:sp>
        <p:sp>
          <p:nvSpPr>
            <p:cNvPr id="16" name="Altıgen 15"/>
            <p:cNvSpPr/>
            <p:nvPr/>
          </p:nvSpPr>
          <p:spPr>
            <a:xfrm>
              <a:off x="4601223" y="5287979"/>
              <a:ext cx="1406106" cy="11473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Yabancı dil becerisi</a:t>
              </a:r>
              <a:endParaRPr lang="tr-TR" sz="1600" dirty="0"/>
            </a:p>
          </p:txBody>
        </p:sp>
      </p:grpSp>
    </p:spTree>
    <p:extLst>
      <p:ext uri="{BB962C8B-B14F-4D97-AF65-F5344CB8AC3E}">
        <p14:creationId xmlns:p14="http://schemas.microsoft.com/office/powerpoint/2010/main" val="27007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t>Dikkat Edilmesi Gereken Durumlar!!!</a:t>
            </a:r>
            <a:r>
              <a:rPr lang="tr-TR" sz="3600" dirty="0" smtClean="0"/>
              <a:t/>
            </a:r>
            <a:br>
              <a:rPr lang="tr-TR" sz="3600" dirty="0" smtClean="0"/>
            </a:br>
            <a:r>
              <a:rPr lang="tr-TR" sz="3600" i="1" dirty="0" smtClean="0">
                <a:solidFill>
                  <a:schemeClr val="accent2">
                    <a:lumMod val="50000"/>
                    <a:lumOff val="50000"/>
                  </a:schemeClr>
                </a:solidFill>
              </a:rPr>
              <a:t>Öğrenim Hareketliliği</a:t>
            </a:r>
            <a:endParaRPr lang="tr-TR" sz="3600" i="1" dirty="0">
              <a:solidFill>
                <a:schemeClr val="accent2">
                  <a:lumMod val="50000"/>
                  <a:lumOff val="50000"/>
                </a:schemeClr>
              </a:solidFill>
            </a:endParaRPr>
          </a:p>
        </p:txBody>
      </p:sp>
      <p:sp>
        <p:nvSpPr>
          <p:cNvPr id="3" name="İçerik Yer Tutucusu 2"/>
          <p:cNvSpPr>
            <a:spLocks noGrp="1"/>
          </p:cNvSpPr>
          <p:nvPr>
            <p:ph idx="1"/>
          </p:nvPr>
        </p:nvSpPr>
        <p:spPr>
          <a:xfrm>
            <a:off x="1081097" y="1861918"/>
            <a:ext cx="10058400" cy="4023360"/>
          </a:xfrm>
        </p:spPr>
        <p:txBody>
          <a:bodyPr>
            <a:normAutofit fontScale="85000" lnSpcReduction="20000"/>
          </a:bodyPr>
          <a:lstStyle/>
          <a:p>
            <a:endParaRPr lang="tr-TR" dirty="0"/>
          </a:p>
          <a:p>
            <a:pPr algn="just">
              <a:buClr>
                <a:schemeClr val="accent1"/>
              </a:buClr>
              <a:buFont typeface="Wingdings" pitchFamily="2" charset="2"/>
              <a:buChar char="Ø"/>
            </a:pPr>
            <a:r>
              <a:rPr lang="tr-TR" dirty="0"/>
              <a:t>Öğrenim hareketliliği, kurumlar arasında bir ikili anlaşma var ise gerçekleştirilebilir ve tercih yapılmadan önce anlaşma şartları detaylı bir şekilde incelenmelidir. (Örneğin dil sertifikası, öğretim dili vs.)</a:t>
            </a:r>
          </a:p>
          <a:p>
            <a:pPr algn="just">
              <a:buClr>
                <a:schemeClr val="accent1"/>
              </a:buClr>
              <a:buFont typeface="Wingdings" pitchFamily="2" charset="2"/>
              <a:buChar char="Ø"/>
            </a:pPr>
            <a:r>
              <a:rPr lang="tr-TR" dirty="0"/>
              <a:t>Her öğrenim kademesinde (Lisans, Yüksek Lisans, Doktora) hareketlilik sayısı, türü (Öğrenim, Staj) ve hibe durumundan (hibeli, </a:t>
            </a:r>
            <a:r>
              <a:rPr lang="tr-TR" dirty="0" err="1"/>
              <a:t>hibesiz</a:t>
            </a:r>
            <a:r>
              <a:rPr lang="tr-TR" dirty="0"/>
              <a:t>) bağımsız olarak faaliyetten en fazla 12 aya kadar faydalanılabilir. </a:t>
            </a:r>
            <a:endParaRPr lang="tr-TR" dirty="0" smtClean="0"/>
          </a:p>
          <a:p>
            <a:pPr algn="just">
              <a:buClr>
                <a:schemeClr val="accent1"/>
              </a:buClr>
              <a:buFont typeface="Wingdings" pitchFamily="2" charset="2"/>
              <a:buChar char="Ø"/>
            </a:pPr>
            <a:r>
              <a:rPr lang="tr-TR" dirty="0" smtClean="0"/>
              <a:t>Daha önce öğrenci hareketliliğinden faydalanmış öğrenciler, sonraki hareketlilik başvurularında -10 puan uygulamasına tabii tutulurlar.</a:t>
            </a:r>
            <a:endParaRPr lang="tr-TR" dirty="0"/>
          </a:p>
          <a:p>
            <a:pPr algn="just">
              <a:buClr>
                <a:schemeClr val="accent1"/>
              </a:buClr>
              <a:buFont typeface="Wingdings" pitchFamily="2" charset="2"/>
              <a:buChar char="Ø"/>
            </a:pPr>
            <a:r>
              <a:rPr lang="tr-TR" dirty="0"/>
              <a:t>Faaliyet süresi aynı akademik yıl içerisinde tamamlanabilecek 3 ilâ 12 ay arasında bir süre (1, 2 veya bazı ülkelerin </a:t>
            </a:r>
            <a:r>
              <a:rPr lang="sv-SE" dirty="0"/>
              <a:t>sistemlerine göre 3 dönem) olabilir.</a:t>
            </a:r>
            <a:r>
              <a:rPr lang="tr-TR" dirty="0"/>
              <a:t> </a:t>
            </a:r>
            <a:r>
              <a:rPr lang="tr-TR" dirty="0" smtClean="0"/>
              <a:t>2017-2018 </a:t>
            </a:r>
            <a:r>
              <a:rPr lang="tr-TR" dirty="0"/>
              <a:t>akademik yılı içerisinde gerçekleştirilecek bir faaliyet en erken 1 Haziran </a:t>
            </a:r>
            <a:r>
              <a:rPr lang="tr-TR" dirty="0" smtClean="0"/>
              <a:t>2017’te </a:t>
            </a:r>
            <a:r>
              <a:rPr lang="tr-TR" dirty="0"/>
              <a:t>başlar ve en geç 30 Eylül </a:t>
            </a:r>
            <a:r>
              <a:rPr lang="tr-TR" dirty="0" smtClean="0"/>
              <a:t>2018’da </a:t>
            </a:r>
            <a:r>
              <a:rPr lang="tr-TR" dirty="0"/>
              <a:t>sona erer. </a:t>
            </a:r>
          </a:p>
          <a:p>
            <a:pPr algn="just">
              <a:buClr>
                <a:schemeClr val="accent1"/>
              </a:buClr>
              <a:buFont typeface="Wingdings" pitchFamily="2" charset="2"/>
              <a:buChar char="Ø"/>
            </a:pPr>
            <a:r>
              <a:rPr lang="tr-TR" dirty="0"/>
              <a:t>Faaliyet, aynı akademik yıl içerisinde tamamlanmalıdır. </a:t>
            </a:r>
          </a:p>
          <a:p>
            <a:pPr algn="just">
              <a:buClr>
                <a:schemeClr val="accent1"/>
              </a:buClr>
              <a:buFont typeface="Wingdings" pitchFamily="2" charset="2"/>
              <a:buChar char="Ø"/>
            </a:pPr>
            <a:r>
              <a:rPr lang="tr-TR" dirty="0"/>
              <a:t>Öğrencilerin bir yarıyıl için 30, iki yarıyıl için ise 60 </a:t>
            </a:r>
            <a:r>
              <a:rPr lang="tr-TR" dirty="0" err="1"/>
              <a:t>ECTS’lik</a:t>
            </a:r>
            <a:r>
              <a:rPr lang="tr-TR" dirty="0"/>
              <a:t> ders yüküne sahip olmaları ve misafir olacakları kurumda da bu kredi sayılarına denk gelen bir programı takip etmeleri istenmektedir. Bu nedenle faaliyetin gerçekleşeceği dönemde 30 </a:t>
            </a:r>
            <a:r>
              <a:rPr lang="tr-TR" dirty="0" err="1"/>
              <a:t>ECTS’lik</a:t>
            </a:r>
            <a:r>
              <a:rPr lang="tr-TR" dirty="0"/>
              <a:t> bir ders programı takip edemeyecek öğrenciler öğrenim hareketliliğinden yararlanamazlar.</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4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smtClean="0"/>
              <a:t>Başvuru Şartları</a:t>
            </a:r>
            <a:endParaRPr lang="tr-TR" sz="3600" b="1" dirty="0"/>
          </a:p>
        </p:txBody>
      </p:sp>
      <p:sp>
        <p:nvSpPr>
          <p:cNvPr id="3" name="İçerik Yer Tutucusu 2"/>
          <p:cNvSpPr>
            <a:spLocks noGrp="1"/>
          </p:cNvSpPr>
          <p:nvPr>
            <p:ph idx="1"/>
          </p:nvPr>
        </p:nvSpPr>
        <p:spPr/>
        <p:txBody>
          <a:bodyPr/>
          <a:lstStyle/>
          <a:p>
            <a:endParaRPr lang="tr-TR" dirty="0" smtClean="0"/>
          </a:p>
          <a:p>
            <a:pPr marL="201168" lvl="1" indent="0">
              <a:buNone/>
            </a:pPr>
            <a:r>
              <a:rPr lang="tr-TR" dirty="0" smtClean="0"/>
              <a:t>			</a:t>
            </a:r>
          </a:p>
        </p:txBody>
      </p:sp>
      <p:sp>
        <p:nvSpPr>
          <p:cNvPr id="4" name="Altbilgi Yer Tutucusu 3"/>
          <p:cNvSpPr>
            <a:spLocks noGrp="1"/>
          </p:cNvSpPr>
          <p:nvPr>
            <p:ph type="ftr" sz="quarter" idx="11"/>
          </p:nvPr>
        </p:nvSpPr>
        <p:spPr/>
        <p:txBody>
          <a:bodyPr/>
          <a:lstStyle/>
          <a:p>
            <a:r>
              <a:rPr lang="tr-TR" smtClean="0"/>
              <a:t>Avrupa Birliği Ofisi</a:t>
            </a:r>
            <a:endParaRPr lang="tr-TR"/>
          </a:p>
        </p:txBody>
      </p:sp>
      <p:pic>
        <p:nvPicPr>
          <p:cNvPr id="5" name="Picture 4" descr="Image result for erasm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8988" y="178229"/>
            <a:ext cx="3683012" cy="105202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167441" y="1928461"/>
            <a:ext cx="9460301" cy="1200329"/>
          </a:xfrm>
          <a:prstGeom prst="rect">
            <a:avLst/>
          </a:prstGeom>
        </p:spPr>
        <p:txBody>
          <a:bodyPr wrap="square">
            <a:spAutoFit/>
          </a:bodyPr>
          <a:lstStyle/>
          <a:p>
            <a:pPr algn="just">
              <a:buClr>
                <a:schemeClr val="accent1"/>
              </a:buClr>
              <a:buSzTx/>
              <a:buFont typeface="Wingdings" pitchFamily="2" charset="2"/>
              <a:buChar char="Ø"/>
            </a:pPr>
            <a:r>
              <a:rPr lang="tr-TR" dirty="0"/>
              <a:t>Türkiye’deki Yüksek Öğretim Kurumlarında (YTÜ) tam zamanlı kayıtlı öğrenci olmak </a:t>
            </a:r>
            <a:endParaRPr lang="tr-TR" dirty="0" smtClean="0"/>
          </a:p>
          <a:p>
            <a:pPr algn="just">
              <a:buClr>
                <a:schemeClr val="accent1"/>
              </a:buClr>
              <a:buFont typeface="Wingdings" pitchFamily="2" charset="2"/>
              <a:buChar char="Ø"/>
            </a:pPr>
            <a:r>
              <a:rPr lang="tr-TR" dirty="0"/>
              <a:t>Akademik Genel Not Ortalamasının(AGNO</a:t>
            </a:r>
            <a:r>
              <a:rPr lang="tr-TR" dirty="0" smtClean="0"/>
              <a:t>) Lisans </a:t>
            </a:r>
            <a:r>
              <a:rPr lang="tr-TR" dirty="0"/>
              <a:t>öğrencileri için asgari </a:t>
            </a:r>
            <a:r>
              <a:rPr lang="tr-TR" dirty="0">
                <a:solidFill>
                  <a:srgbClr val="FF0000"/>
                </a:solidFill>
              </a:rPr>
              <a:t>2.20/4.00; </a:t>
            </a:r>
            <a:r>
              <a:rPr lang="tr-TR" dirty="0"/>
              <a:t>Yüksek Lisans ve Doktora öğrencileri için asgari </a:t>
            </a:r>
            <a:r>
              <a:rPr lang="tr-TR" dirty="0">
                <a:solidFill>
                  <a:srgbClr val="FF0000"/>
                </a:solidFill>
              </a:rPr>
              <a:t>2.50/4.00 </a:t>
            </a:r>
            <a:r>
              <a:rPr lang="tr-TR" dirty="0"/>
              <a:t>olması</a:t>
            </a:r>
          </a:p>
          <a:p>
            <a:pPr algn="just">
              <a:buClr>
                <a:schemeClr val="accent1"/>
              </a:buClr>
              <a:buSzTx/>
              <a:buFont typeface="Wingdings" pitchFamily="2" charset="2"/>
              <a:buChar char="Ø"/>
            </a:pPr>
            <a:r>
              <a:rPr lang="tr-TR" dirty="0" smtClean="0"/>
              <a:t>Kabul edilen yabancı </a:t>
            </a:r>
            <a:r>
              <a:rPr lang="tr-TR" dirty="0"/>
              <a:t>dil sınavlarından asgari olarak 50/100 sonucu elde </a:t>
            </a:r>
            <a:r>
              <a:rPr lang="tr-TR" dirty="0" smtClean="0"/>
              <a:t>edebilmek</a:t>
            </a:r>
            <a:r>
              <a:rPr lang="tr-TR" dirty="0"/>
              <a:t>.	</a:t>
            </a:r>
            <a:endParaRPr lang="tr-TR" sz="2000" dirty="0"/>
          </a:p>
        </p:txBody>
      </p:sp>
    </p:spTree>
    <p:extLst>
      <p:ext uri="{BB962C8B-B14F-4D97-AF65-F5344CB8AC3E}">
        <p14:creationId xmlns:p14="http://schemas.microsoft.com/office/powerpoint/2010/main" val="369992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eçmişe bakış">
  <a:themeElements>
    <a:clrScheme name="Özel 4">
      <a:dk1>
        <a:sysClr val="windowText" lastClr="000000"/>
      </a:dk1>
      <a:lt1>
        <a:sysClr val="window" lastClr="FFFFFF"/>
      </a:lt1>
      <a:dk2>
        <a:srgbClr val="344068"/>
      </a:dk2>
      <a:lt2>
        <a:srgbClr val="D9E0E6"/>
      </a:lt2>
      <a:accent1>
        <a:srgbClr val="5E6709"/>
      </a:accent1>
      <a:accent2>
        <a:srgbClr val="103754"/>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1137</TotalTime>
  <Words>1769</Words>
  <Application>Microsoft Office PowerPoint</Application>
  <PresentationFormat>Özel</PresentationFormat>
  <Paragraphs>222</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Geçmişe bakış</vt:lpstr>
      <vt:lpstr>2017-18 Erasmus Öğrenci Bilgilendirme Toplantısı</vt:lpstr>
      <vt:lpstr>GÜNDEM</vt:lpstr>
      <vt:lpstr>    AB OFİSİ YAPILANMA</vt:lpstr>
      <vt:lpstr>Erasmus+ Öğrenci Faaliyetleri</vt:lpstr>
      <vt:lpstr>Öğrenim Hareketliliği</vt:lpstr>
      <vt:lpstr>Staj Hareketliliği</vt:lpstr>
      <vt:lpstr>Kazanımlar</vt:lpstr>
      <vt:lpstr>Dikkat Edilmesi Gereken Durumlar!!! Öğrenim Hareketliliği</vt:lpstr>
      <vt:lpstr>Başvuru Şartları</vt:lpstr>
      <vt:lpstr>Dikkat Edilmesi Gereken Durumlar!!! Staj Hareketliliği</vt:lpstr>
      <vt:lpstr>KİMO-Erasmus Otomasyon Sistemi; Online Başvuru</vt:lpstr>
      <vt:lpstr>KİMO-Merlon Otomasyon Sistemi; Online Başvuru</vt:lpstr>
      <vt:lpstr>Transkript/Yabancı dil sınav sonucu teslimi</vt:lpstr>
      <vt:lpstr>Staj Kabul Belgesi Teslimi</vt:lpstr>
      <vt:lpstr>ERASMUS YABANCI DİL SINAVI</vt:lpstr>
      <vt:lpstr>Kabul edilen Yabancı Dil Sınavları</vt:lpstr>
      <vt:lpstr>Değerlendirme</vt:lpstr>
      <vt:lpstr>Hibe Talebi ve Dağıtımı</vt:lpstr>
      <vt:lpstr>Hibesiz ERASMUS Öğrenciliği</vt:lpstr>
      <vt:lpstr>Öğrenci Hibelerinin Ödenmesi</vt:lpstr>
      <vt:lpstr>2017-2018 ÜLKELERE GÖRE HİBE DAĞILIMI</vt:lpstr>
      <vt:lpstr>HİBE KESİNTİLERİ</vt:lpstr>
      <vt:lpstr>OLS (Online Linguistic Support)</vt:lpstr>
      <vt:lpstr>Akademik Tanınma</vt:lpstr>
      <vt:lpstr>YTÜ AB OFİSİ WEB SAYFASI www.eu.yildiz.edu.tr</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Koordinatörleri Bilgilendirme Toplantısı</dc:title>
  <dc:creator>armagan bakili</dc:creator>
  <cp:lastModifiedBy>ABOFISI-NURDAN</cp:lastModifiedBy>
  <cp:revision>66</cp:revision>
  <dcterms:created xsi:type="dcterms:W3CDTF">2016-10-02T17:41:54Z</dcterms:created>
  <dcterms:modified xsi:type="dcterms:W3CDTF">2016-10-26T12:10:51Z</dcterms:modified>
</cp:coreProperties>
</file>