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80" r:id="rId4"/>
    <p:sldId id="372" r:id="rId5"/>
    <p:sldId id="281" r:id="rId6"/>
    <p:sldId id="369" r:id="rId7"/>
    <p:sldId id="347" r:id="rId8"/>
    <p:sldId id="317" r:id="rId9"/>
    <p:sldId id="367" r:id="rId10"/>
    <p:sldId id="368" r:id="rId11"/>
    <p:sldId id="332" r:id="rId12"/>
    <p:sldId id="333" r:id="rId13"/>
    <p:sldId id="370" r:id="rId14"/>
    <p:sldId id="359" r:id="rId15"/>
    <p:sldId id="360" r:id="rId16"/>
    <p:sldId id="362" r:id="rId17"/>
    <p:sldId id="364" r:id="rId18"/>
    <p:sldId id="371" r:id="rId19"/>
    <p:sldId id="373" r:id="rId20"/>
    <p:sldId id="335" r:id="rId21"/>
    <p:sldId id="338" r:id="rId22"/>
    <p:sldId id="339" r:id="rId23"/>
    <p:sldId id="340" r:id="rId24"/>
    <p:sldId id="343" r:id="rId25"/>
    <p:sldId id="307" r:id="rId26"/>
    <p:sldId id="303" r:id="rId27"/>
    <p:sldId id="356" r:id="rId28"/>
    <p:sldId id="358" r:id="rId29"/>
    <p:sldId id="273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07" autoAdjust="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523BE-E93B-4BB2-98FD-23B04941B8F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0C8F9-13C7-4C73-957B-CD9E04F7B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C8F9-13C7-4C73-957B-CD9E04F7B3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E26BA-9A3D-4463-9879-84F7816E1495}" type="slidenum">
              <a:rPr lang="tr-TR"/>
              <a:pPr/>
              <a:t>10</a:t>
            </a:fld>
            <a:endParaRPr lang="tr-T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7953F-C12F-4E73-8BDE-13721724A139}" type="slidenum">
              <a:rPr lang="tr-TR"/>
              <a:pPr/>
              <a:t>11</a:t>
            </a:fld>
            <a:endParaRPr lang="tr-TR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C2DCE-679A-43EF-89DA-CBCBCB19350A}" type="slidenum">
              <a:rPr lang="tr-TR"/>
              <a:pPr/>
              <a:t>19</a:t>
            </a:fld>
            <a:endParaRPr lang="tr-TR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AB907-C072-4375-9815-3CD0102DA07C}" type="slidenum">
              <a:rPr lang="tr-TR"/>
              <a:pPr/>
              <a:t>20</a:t>
            </a:fld>
            <a:endParaRPr lang="tr-TR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770B3-018E-4568-B844-EED7F059240A}" type="slidenum">
              <a:rPr lang="tr-TR"/>
              <a:pPr/>
              <a:t>21</a:t>
            </a:fld>
            <a:endParaRPr lang="tr-TR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tr-TR"/>
              <a:t>19.10.2009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tr-TR"/>
              <a:t>2010-2011 ÖĞRENCİ BİLGİLENDİRME TOPLANTISI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06DF-0826-4F97-8C5E-8C3C4F539FF9}" type="slidenum">
              <a:rPr lang="tr-TR"/>
              <a:pPr/>
              <a:t>22</a:t>
            </a:fld>
            <a:endParaRPr lang="tr-TR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pattFill prst="ltUpDiag">
          <a:fgClr>
            <a:schemeClr val="bg1">
              <a:lumMod val="85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9612" y="216886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5651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444F6ADA-6334-4ECB-BBD9-A61F82772216}" type="datetime1">
              <a:rPr lang="tr-TR" smtClean="0"/>
              <a:t>03.11.2015</a:t>
            </a:fld>
            <a:endParaRPr lang="tr-TR"/>
          </a:p>
        </p:txBody>
      </p:sp>
      <p:sp>
        <p:nvSpPr>
          <p:cNvPr id="7" name="Rectangle 10"/>
          <p:cNvSpPr/>
          <p:nvPr userDrawn="1"/>
        </p:nvSpPr>
        <p:spPr>
          <a:xfrm>
            <a:off x="0" y="0"/>
            <a:ext cx="1295636" cy="688538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96474" y="3094959"/>
            <a:ext cx="5688584" cy="307994"/>
          </a:xfrm>
        </p:spPr>
        <p:txBody>
          <a:bodyPr/>
          <a:lstStyle>
            <a:lvl1pPr>
              <a:defRPr sz="54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YTÜ AB OFİSİ 2016-2017 ERASMUS+  ÖĞRENCİ BİLGİLENDİRME TOPLANTISI</a:t>
            </a:r>
            <a:endParaRPr lang="tr-TR" dirty="0"/>
          </a:p>
        </p:txBody>
      </p:sp>
      <p:pic>
        <p:nvPicPr>
          <p:cNvPr id="9" name="Picture 3" descr="C:\Users\PDO\Desktop\zemin_yıl\YILDIZ_LOGO\yaldız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11" y="152636"/>
            <a:ext cx="1704401" cy="170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1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31FD-76A4-48AB-8F72-C7C8CEC5B42B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EE1-48F1-4718-85DE-ECE2B290FB7D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9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F2FD292-5089-4F0D-BF93-EBDE0F17710E}" type="datetime1">
              <a:rPr lang="tr-TR" smtClean="0"/>
              <a:t>03.11.2015</a:t>
            </a:fld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AED096-8841-4BE0-95EA-63D6EE9F0CE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1252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B3FF-3A33-4C4D-9E6D-C6574566549A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57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4545-AF45-40FD-B63D-CC3E21FB4C0A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926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E1BA-2C62-4653-9181-E9B65CE5201D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0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581B-0F67-4274-8BF5-0E79E8B812FE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990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5A55-2E9C-4D28-837E-9F6F7353496C}" type="datetime1">
              <a:rPr lang="tr-TR" smtClean="0"/>
              <a:t>03.11.2015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25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027-3CDC-490B-BC6C-32CAAB25070E}" type="datetime1">
              <a:rPr lang="tr-TR" smtClean="0"/>
              <a:t>03.11.2015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945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941F-A72E-4ABB-BFA5-513AF8DFDBED}" type="datetime1">
              <a:rPr lang="tr-TR" smtClean="0"/>
              <a:t>03.11.2015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34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1F7E-CAF3-4C18-B25E-C53092EFE917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07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ABC0-3D52-43E4-8A58-F5AB060DFB38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303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2C24-8815-4386-88F9-E174AC407C48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130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9249-5919-40BD-8E51-BBD4CD447BC4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948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3DD6-897C-4990-95A8-C728FEBA02D6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6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8BD-8985-46DF-BC84-CF2B47777CDD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50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0F0B-17D3-4DCD-82A1-80841C5E6A4A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22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97DE-4303-4F0C-B1B4-54E5513064FB}" type="datetime1">
              <a:rPr lang="tr-TR" smtClean="0"/>
              <a:t>03.11.2015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6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CF27-063C-4DA4-B9B7-BFC06F74D2E0}" type="datetime1">
              <a:rPr lang="tr-TR" smtClean="0"/>
              <a:t>03.11.2015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0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F901-DA2B-4DEB-AF1F-C13A729D293D}" type="datetime1">
              <a:rPr lang="tr-TR" smtClean="0"/>
              <a:t>03.11.2015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3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40-DF32-4EF3-BF6E-96BA18F04819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60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5662-58EA-447C-ACCF-23D29230AB2B}" type="datetime1">
              <a:rPr lang="tr-TR" smtClean="0"/>
              <a:t>03.11.2015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72DCDE-C294-46C1-B5A5-9FA653092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0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791580" y="80628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1580" y="1376772"/>
            <a:ext cx="80288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E4E4-A239-4CE6-8E88-33304F8DF84D}" type="datetime1">
              <a:rPr lang="tr-TR" smtClean="0"/>
              <a:t>03.11.2015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683567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 rot="16200000">
            <a:off x="-2539020" y="1899109"/>
            <a:ext cx="5688584" cy="53955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3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/>
              <a:t>YTÜ     AB      OFİSİ</a:t>
            </a:r>
            <a:endParaRPr lang="tr-TR" sz="3600" dirty="0"/>
          </a:p>
        </p:txBody>
      </p:sp>
      <p:grpSp>
        <p:nvGrpSpPr>
          <p:cNvPr id="10" name="Group 6"/>
          <p:cNvGrpSpPr/>
          <p:nvPr userDrawn="1"/>
        </p:nvGrpSpPr>
        <p:grpSpPr>
          <a:xfrm>
            <a:off x="8172400" y="368660"/>
            <a:ext cx="776474" cy="608664"/>
            <a:chOff x="7467600" y="209550"/>
            <a:chExt cx="657226" cy="431800"/>
          </a:xfrm>
          <a:solidFill>
            <a:schemeClr val="accent4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012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905C-BB34-43B3-9D26-3D2A1A14FEC9}" type="datetime1">
              <a:rPr lang="tr-TR" smtClean="0"/>
              <a:t>03.11.2015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DBE9-F0A3-44E9-8E3B-90AED502A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53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moerasmus.com/yildi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images/files/sss(1)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7370261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0070C0"/>
                </a:solidFill>
              </a:rPr>
              <a:t>YILDIZ TEKNİK ÜNİVERSİTESİ </a:t>
            </a:r>
            <a:r>
              <a:rPr lang="tr-TR" sz="3600" b="1" dirty="0" smtClean="0">
                <a:solidFill>
                  <a:srgbClr val="0070C0"/>
                </a:solidFill>
              </a:rPr>
              <a:t/>
            </a:r>
            <a:br>
              <a:rPr lang="tr-TR" sz="3600" b="1" dirty="0" smtClean="0">
                <a:solidFill>
                  <a:srgbClr val="0070C0"/>
                </a:solidFill>
              </a:rPr>
            </a:br>
            <a:r>
              <a:rPr lang="tr-TR" sz="3600" b="1" dirty="0" smtClean="0">
                <a:solidFill>
                  <a:srgbClr val="0070C0"/>
                </a:solidFill>
              </a:rPr>
              <a:t>2016-2017 ERASMUS+ </a:t>
            </a:r>
            <a:br>
              <a:rPr lang="tr-TR" sz="3600" b="1" dirty="0" smtClean="0">
                <a:solidFill>
                  <a:srgbClr val="0070C0"/>
                </a:solidFill>
              </a:rPr>
            </a:br>
            <a:r>
              <a:rPr lang="tr-TR" sz="3600" b="1" dirty="0" smtClean="0">
                <a:solidFill>
                  <a:srgbClr val="0070C0"/>
                </a:solidFill>
              </a:rPr>
              <a:t>ÖĞRENCİ BİLGİLENDİRME TOPLANTISI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35696" y="4216896"/>
            <a:ext cx="6040760" cy="176838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AB OFİSİ</a:t>
            </a:r>
          </a:p>
          <a:p>
            <a:pPr algn="l"/>
            <a:r>
              <a:rPr lang="tr-TR" b="1" dirty="0" smtClean="0">
                <a:solidFill>
                  <a:schemeClr val="accent1"/>
                </a:solidFill>
              </a:rPr>
              <a:t>    03 Kasım 2015, </a:t>
            </a:r>
            <a:r>
              <a:rPr lang="tr-TR" b="1" dirty="0" err="1" smtClean="0">
                <a:solidFill>
                  <a:schemeClr val="accent1"/>
                </a:solidFill>
              </a:rPr>
              <a:t>Davutpaşa</a:t>
            </a:r>
            <a:r>
              <a:rPr lang="tr-TR" b="1" dirty="0" smtClean="0">
                <a:solidFill>
                  <a:schemeClr val="accent1"/>
                </a:solidFill>
              </a:rPr>
              <a:t> Yerleşkesi</a:t>
            </a:r>
            <a:endParaRPr lang="tr-TR" b="1" dirty="0">
              <a:solidFill>
                <a:schemeClr val="accent1"/>
              </a:solidFill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7740352" y="4329100"/>
            <a:ext cx="776155" cy="792088"/>
            <a:chOff x="7467600" y="209550"/>
            <a:chExt cx="657226" cy="431800"/>
          </a:xfrm>
          <a:solidFill>
            <a:schemeClr val="accent4"/>
          </a:solidFill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2400" smtClean="0"/>
              <a:t>YTÜ AB OFİSİ 2016-2017 ERASMUS+  ÖĞRENCİ BİLGİLENDİRME TOPLANTISI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247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34920" cy="555625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rgbClr val="003399"/>
                </a:solidFill>
                <a:latin typeface="+mn-lt"/>
              </a:rPr>
              <a:t>GİDEN ÖĞRENCİ HAREKETLİLİĞİ</a:t>
            </a:r>
            <a:endParaRPr lang="tr-TR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24744"/>
            <a:ext cx="8208912" cy="4824413"/>
          </a:xfrm>
        </p:spPr>
        <p:txBody>
          <a:bodyPr>
            <a:normAutofit fontScale="92500" lnSpcReduction="20000"/>
          </a:bodyPr>
          <a:lstStyle/>
          <a:p>
            <a:pPr marL="571500" indent="-571500" algn="just">
              <a:buFont typeface="Wingdings" pitchFamily="2" charset="2"/>
              <a:buNone/>
            </a:pPr>
            <a:r>
              <a:rPr lang="tr-TR" sz="2400" u="sng" dirty="0" smtClean="0"/>
              <a:t>Başvurunun kabulü için gereken asgari şartlar:</a:t>
            </a:r>
          </a:p>
          <a:p>
            <a:pPr marL="571500" indent="-571500" algn="just">
              <a:buFont typeface="Wingdings" pitchFamily="2" charset="2"/>
              <a:buNone/>
            </a:pPr>
            <a:endParaRPr lang="tr-TR" sz="2400" u="sng" dirty="0"/>
          </a:p>
          <a:p>
            <a:pPr algn="just">
              <a:buClr>
                <a:schemeClr val="accent1"/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Türkiye’deki Yüksek </a:t>
            </a:r>
            <a:r>
              <a:rPr lang="tr-TR" sz="2400" dirty="0"/>
              <a:t>Öğretim </a:t>
            </a:r>
            <a:r>
              <a:rPr lang="tr-TR" sz="2400" dirty="0" smtClean="0"/>
              <a:t>Kurumlarında (YTÜ) tam zamanlı kayıtlı öğrenci olmak </a:t>
            </a:r>
            <a:endParaRPr lang="tr-TR" sz="2400" dirty="0"/>
          </a:p>
          <a:p>
            <a:pPr algn="just">
              <a:buClr>
                <a:schemeClr val="accent1"/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Akademik </a:t>
            </a:r>
            <a:r>
              <a:rPr lang="tr-TR" sz="2400" dirty="0"/>
              <a:t>Genel Not Ortalamasının(AGNO)Lisans öğrencileri için asgari</a:t>
            </a:r>
            <a:r>
              <a:rPr lang="tr-TR" sz="2200" dirty="0"/>
              <a:t> </a:t>
            </a:r>
            <a:r>
              <a:rPr lang="tr-TR" sz="2200" dirty="0" smtClean="0">
                <a:solidFill>
                  <a:srgbClr val="FF0000"/>
                </a:solidFill>
              </a:rPr>
              <a:t>2.20/4.00; </a:t>
            </a:r>
            <a:r>
              <a:rPr lang="tr-TR" sz="2400" dirty="0"/>
              <a:t>Yüksek Lisans ve Doktora öğrencileri için asgari</a:t>
            </a:r>
            <a:r>
              <a:rPr lang="tr-TR" sz="2200" dirty="0"/>
              <a:t> </a:t>
            </a:r>
            <a:r>
              <a:rPr lang="tr-TR" sz="2200" dirty="0">
                <a:solidFill>
                  <a:srgbClr val="FF0000"/>
                </a:solidFill>
              </a:rPr>
              <a:t>2.50/4.00 </a:t>
            </a:r>
            <a:r>
              <a:rPr lang="tr-TR" sz="2400" dirty="0"/>
              <a:t>olması</a:t>
            </a:r>
          </a:p>
          <a:p>
            <a:pPr algn="just">
              <a:buClr>
                <a:schemeClr val="accent1"/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Aşağıda belirtilen yabancı dil sınavlarından asgari olarak 50/100 sonucu elde edebilmek:</a:t>
            </a:r>
          </a:p>
          <a:p>
            <a:pPr marL="0" indent="0" algn="just">
              <a:buClr>
                <a:schemeClr val="accent1"/>
              </a:buClr>
              <a:buSzTx/>
              <a:buNone/>
            </a:pPr>
            <a:r>
              <a:rPr lang="tr-TR" sz="2400" dirty="0"/>
              <a:t>	</a:t>
            </a:r>
            <a:r>
              <a:rPr lang="tr-TR" sz="2400" dirty="0" smtClean="0"/>
              <a:t>-2016-2017 Erasmus Yabancı Dil Sınavı</a:t>
            </a:r>
          </a:p>
          <a:p>
            <a:pPr marL="0" indent="0" algn="just">
              <a:buClr>
                <a:schemeClr val="accent1"/>
              </a:buClr>
              <a:buSzTx/>
              <a:buNone/>
            </a:pPr>
            <a:r>
              <a:rPr lang="tr-TR" sz="2400" dirty="0"/>
              <a:t>	</a:t>
            </a:r>
            <a:r>
              <a:rPr lang="tr-TR" sz="2400" dirty="0" smtClean="0"/>
              <a:t>-Son iki yıl içerisinde alınan KPDS/YDS</a:t>
            </a:r>
          </a:p>
          <a:p>
            <a:pPr marL="0" indent="0" algn="just">
              <a:buClr>
                <a:schemeClr val="accent1"/>
              </a:buClr>
              <a:buSzTx/>
              <a:buNone/>
            </a:pPr>
            <a:r>
              <a:rPr lang="tr-TR" sz="2400" dirty="0"/>
              <a:t>	</a:t>
            </a:r>
            <a:r>
              <a:rPr lang="tr-TR" sz="2400" dirty="0" smtClean="0"/>
              <a:t>-TOEFL (YÖK Denkliğine göre)</a:t>
            </a:r>
          </a:p>
          <a:p>
            <a:pPr marL="0" indent="0" algn="just">
              <a:buClr>
                <a:schemeClr val="accent1"/>
              </a:buClr>
              <a:buSzTx/>
              <a:buNone/>
            </a:pPr>
            <a:r>
              <a:rPr lang="tr-TR" sz="2400" dirty="0"/>
              <a:t>	</a:t>
            </a:r>
            <a:r>
              <a:rPr lang="tr-TR" sz="2400" dirty="0" smtClean="0"/>
              <a:t>-2015-2016 Erasmus Yabancı Dil Sınavı (Sınav tarihinde 	Erasmus+ programı kapsamında yurtdışında bulunan 	öğrenciler için)</a:t>
            </a:r>
          </a:p>
          <a:p>
            <a:pPr marL="0" indent="0" algn="just">
              <a:buClr>
                <a:schemeClr val="accent1"/>
              </a:buClr>
              <a:buSzTx/>
              <a:buNone/>
            </a:pPr>
            <a:endParaRPr lang="tr-TR" sz="2200" dirty="0" smtClean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45324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30664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68660"/>
            <a:ext cx="8218488" cy="555625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rgbClr val="003399"/>
                </a:solidFill>
                <a:latin typeface="+mn-lt"/>
              </a:rPr>
              <a:t>DİKKAT EDİLMESİ GEREKEN DURUMLAR</a:t>
            </a:r>
            <a:endParaRPr lang="tr-TR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580" y="1052736"/>
            <a:ext cx="8244916" cy="51847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Clr>
                <a:schemeClr val="accent1"/>
              </a:buClr>
              <a:buNone/>
            </a:pPr>
            <a:r>
              <a:rPr lang="tr-TR" sz="2400" b="1" dirty="0" smtClean="0">
                <a:latin typeface="+mj-lt"/>
              </a:rPr>
              <a:t>Öğrenim Hareketliliği;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+mj-lt"/>
              </a:rPr>
              <a:t>Öğrenim hareketliliği, kurumlar arasında bir ikili anlaşma var ise gerçekleştirilebilir ve tercih yapılmadan önce anlaşma şartları detaylı bir şekilde incelenmelidir. (Örneğin dil sertifikası, öğretim dili vs.)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+mj-lt"/>
              </a:rPr>
              <a:t>Her öğrenim kademesinde (Lisans, Yüksek Lisans, Doktora) hareketlilik sayısı, türü (Öğrenim, Staj) ve hibe durumundan (hibeli, </a:t>
            </a:r>
            <a:r>
              <a:rPr lang="tr-TR" sz="2400" dirty="0" err="1" smtClean="0">
                <a:latin typeface="+mj-lt"/>
              </a:rPr>
              <a:t>hibesiz</a:t>
            </a:r>
            <a:r>
              <a:rPr lang="tr-TR" sz="2400" dirty="0" smtClean="0">
                <a:latin typeface="+mj-lt"/>
              </a:rPr>
              <a:t>) bağımsız olarak faaliyetten en fazla 12 aya kadar faydalanılabilir.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/>
              <a:t>Faaliyet süresi aynı akademik yıl içerisinde tamamlanabilecek 3 ilâ 12 ay arasında bir süre (1, 2 veya bazı ülkelerin </a:t>
            </a:r>
            <a:r>
              <a:rPr lang="sv-SE" sz="2400" dirty="0"/>
              <a:t>sistemlerine göre 3 dönem) olabilir</a:t>
            </a:r>
            <a:r>
              <a:rPr lang="sv-SE" sz="2400" dirty="0" smtClean="0"/>
              <a:t>.</a:t>
            </a:r>
            <a:r>
              <a:rPr lang="tr-TR" sz="2400" dirty="0" smtClean="0"/>
              <a:t> 2016-2017 akademik yılı içerisinde gerçekleştirilecek bir faaliyet en erken 1 Haziran 2016’te başlar ve en geç 30 Eylül 2017’da sona erer. </a:t>
            </a:r>
            <a:endParaRPr lang="tr-TR" sz="2400" dirty="0"/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+mj-lt"/>
              </a:rPr>
              <a:t>Faaliyet, aynı </a:t>
            </a:r>
            <a:r>
              <a:rPr lang="tr-TR" sz="2400" dirty="0">
                <a:latin typeface="+mj-lt"/>
              </a:rPr>
              <a:t>akademik yıl </a:t>
            </a:r>
            <a:r>
              <a:rPr lang="tr-TR" sz="2400" dirty="0" smtClean="0">
                <a:latin typeface="+mj-lt"/>
              </a:rPr>
              <a:t>içerisinde </a:t>
            </a:r>
            <a:r>
              <a:rPr lang="tr-TR" sz="2400" dirty="0">
                <a:latin typeface="+mj-lt"/>
              </a:rPr>
              <a:t>tamamlanmalıdır. </a:t>
            </a:r>
            <a:endParaRPr lang="tr-TR" sz="2400" dirty="0" smtClean="0">
              <a:latin typeface="+mj-lt"/>
            </a:endParaRPr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>
                <a:latin typeface="+mj-lt"/>
              </a:rPr>
              <a:t>Öğrencilerin bir yarıyıl için 30, iki yarıyıl için ise 60 </a:t>
            </a:r>
            <a:r>
              <a:rPr lang="tr-TR" sz="2400" dirty="0" err="1" smtClean="0">
                <a:latin typeface="+mj-lt"/>
              </a:rPr>
              <a:t>ECTS’lik</a:t>
            </a:r>
            <a:r>
              <a:rPr lang="tr-TR" sz="2400" dirty="0" smtClean="0">
                <a:latin typeface="+mj-lt"/>
              </a:rPr>
              <a:t> ders yüküne sahip olmaları ve misafir olacakları kurumda da bu kredi sayılarına denk gelen bir programı takip etmeleri istenmektedir. Bu </a:t>
            </a:r>
            <a:r>
              <a:rPr lang="tr-TR" sz="2400" dirty="0">
                <a:latin typeface="+mj-lt"/>
              </a:rPr>
              <a:t>nedenle </a:t>
            </a:r>
            <a:r>
              <a:rPr lang="tr-TR" sz="2400" dirty="0" smtClean="0">
                <a:latin typeface="+mj-lt"/>
              </a:rPr>
              <a:t>faaliyetin gerçekleşeceği dönemde 30 </a:t>
            </a:r>
            <a:r>
              <a:rPr lang="tr-TR" sz="2400" dirty="0" err="1" smtClean="0">
                <a:latin typeface="+mj-lt"/>
              </a:rPr>
              <a:t>ECTS’lik</a:t>
            </a:r>
            <a:r>
              <a:rPr lang="tr-TR" sz="2400" dirty="0" smtClean="0">
                <a:latin typeface="+mj-lt"/>
              </a:rPr>
              <a:t> bir ders programı takip edemeyecek öğrenciler öğrenim hareketliliğinden yararlanamazlar</a:t>
            </a:r>
            <a:r>
              <a:rPr lang="tr-TR" sz="2400" dirty="0">
                <a:latin typeface="+mj-lt"/>
              </a:rPr>
              <a:t>.</a:t>
            </a:r>
          </a:p>
          <a:p>
            <a:pPr algn="just">
              <a:buClr>
                <a:schemeClr val="accent1"/>
              </a:buClr>
              <a:buSzTx/>
              <a:buFont typeface="Wingdings" pitchFamily="2" charset="2"/>
              <a:buChar char="Ø"/>
            </a:pPr>
            <a:endParaRPr lang="tr-TR" sz="2400" dirty="0">
              <a:latin typeface="+mj-lt"/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76758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3399"/>
                </a:solidFill>
              </a:rPr>
              <a:t/>
            </a:r>
            <a:br>
              <a:rPr lang="tr-TR" dirty="0" smtClean="0">
                <a:solidFill>
                  <a:srgbClr val="003399"/>
                </a:solidFill>
              </a:rPr>
            </a:br>
            <a:r>
              <a:rPr lang="tr-TR" dirty="0" smtClean="0">
                <a:solidFill>
                  <a:srgbClr val="003399"/>
                </a:solidFill>
              </a:rPr>
              <a:t>DİKKAT </a:t>
            </a:r>
            <a:r>
              <a:rPr lang="tr-TR" dirty="0">
                <a:solidFill>
                  <a:srgbClr val="003399"/>
                </a:solidFill>
              </a:rPr>
              <a:t>EDİLMESİ GEREKEN </a:t>
            </a:r>
            <a:r>
              <a:rPr lang="tr-TR" dirty="0" smtClean="0">
                <a:solidFill>
                  <a:srgbClr val="003399"/>
                </a:solidFill>
              </a:rPr>
              <a:t>DURUMLAR</a:t>
            </a:r>
            <a:br>
              <a:rPr lang="tr-TR" dirty="0" smtClean="0">
                <a:solidFill>
                  <a:srgbClr val="003399"/>
                </a:solidFill>
              </a:rPr>
            </a:br>
            <a:r>
              <a:rPr lang="tr-TR" b="1" dirty="0"/>
              <a:t>Staj Hareketliliği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1580" y="1376772"/>
            <a:ext cx="8028892" cy="49325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1400" dirty="0" smtClean="0"/>
              <a:t>Staj faaliyeti gerçekleştirmek için kurumlar arasında bir ikili anlaşmaya ihtiyaç yoktur. Staj yerini öğrencinin şahsen bulması beklenmektedir.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400" dirty="0" smtClean="0"/>
              <a:t>Faaliyet </a:t>
            </a:r>
            <a:r>
              <a:rPr lang="tr-TR" sz="1400" dirty="0"/>
              <a:t>süresi aynı akademik yıl içerisinde tamamlanmalıdır. En erken 1 Haziran </a:t>
            </a:r>
            <a:r>
              <a:rPr lang="tr-TR" sz="1400" dirty="0" smtClean="0"/>
              <a:t>2016 </a:t>
            </a:r>
            <a:r>
              <a:rPr lang="tr-TR" sz="1400" dirty="0"/>
              <a:t>en geç 30 Eylül </a:t>
            </a:r>
            <a:r>
              <a:rPr lang="tr-TR" sz="1400" dirty="0" smtClean="0"/>
              <a:t>2017.</a:t>
            </a:r>
            <a:endParaRPr lang="tr-TR" sz="1400" dirty="0"/>
          </a:p>
          <a:p>
            <a:pPr algn="just">
              <a:buFont typeface="Wingdings" pitchFamily="2" charset="2"/>
              <a:buChar char="Ø"/>
            </a:pPr>
            <a:r>
              <a:rPr lang="tr-TR" sz="1400" dirty="0"/>
              <a:t>Devamsızlık durumuna sebebiyet veren stajlar kabul edilmemektedir. </a:t>
            </a:r>
            <a:r>
              <a:rPr lang="tr-TR" sz="1400" dirty="0" smtClean="0"/>
              <a:t> Bu nedenle </a:t>
            </a:r>
            <a:r>
              <a:rPr lang="tr-TR" sz="1400" dirty="0"/>
              <a:t>ders yükünü tamamlamış, sadece staj yükü bulunan öğrenciler </a:t>
            </a:r>
            <a:r>
              <a:rPr lang="tr-TR" sz="1400" dirty="0" smtClean="0"/>
              <a:t>hariç, diğer öğrenciler Akademik Takvime göre eğitim başlangıcı ve bitişi arasında kalan sürede staj yapamaz.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400" dirty="0" smtClean="0"/>
              <a:t>Mezun durumunda olan öğrenciler staj faaliyetinden yararlanabilir. Ancak </a:t>
            </a:r>
            <a:r>
              <a:rPr lang="tr-TR" sz="1400" dirty="0"/>
              <a:t>s</a:t>
            </a:r>
            <a:r>
              <a:rPr lang="tr-TR" sz="1400" dirty="0" smtClean="0"/>
              <a:t>taj faaliyeti, öğrencinin mezuniyetini takip eden 12 ay içerisinde tamamlanmış olmalıdır. </a:t>
            </a:r>
            <a:endParaRPr lang="tr-TR" sz="1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1400" dirty="0"/>
              <a:t>Staj yapılacak kurumlar Erasmus program ülkelerinde yer alan, öğrenim alanı ile ilgili herhangi bir kurum, kuruluş veya </a:t>
            </a:r>
            <a:r>
              <a:rPr lang="tr-TR" sz="1400" dirty="0" smtClean="0"/>
              <a:t>üniversite </a:t>
            </a:r>
            <a:r>
              <a:rPr lang="tr-TR" sz="1400" dirty="0"/>
              <a:t>olabilir</a:t>
            </a:r>
            <a:r>
              <a:rPr lang="tr-TR" sz="1400" dirty="0" smtClean="0"/>
              <a:t>. Staj hareketliliği kapsamında kesinlikle akademik içerikli bir faaliyet gerçekleştirilmemelidir, iş deneyimi kazanmaya yönelik bir eğitim planı yapılmalıdır. Bölümünüz staj yapılacak kurumlar ile ilgili kısıtlamaya gidebilir (Ltd. şirket, AŞ gibi)</a:t>
            </a:r>
            <a:endParaRPr lang="tr-TR" sz="1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1400" dirty="0"/>
              <a:t>Avrupa Birliği Kurumları ve AB ajansları, AB programlarını yürüten ve bu kapsamda hibe </a:t>
            </a:r>
            <a:r>
              <a:rPr lang="tr-TR" sz="1400" dirty="0" smtClean="0"/>
              <a:t>alarak kurulmuş kuruluşlar</a:t>
            </a:r>
            <a:r>
              <a:rPr lang="tr-TR" sz="1400" dirty="0"/>
              <a:t>, misafir olunan ülkedeki ulusal diplomatik temsilciliklerimiz (büyükelçilik ve konsolosluk gibi) staj hareketliliği için uygun değildir</a:t>
            </a:r>
            <a:r>
              <a:rPr lang="tr-TR" sz="1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dirty="0"/>
              <a:t>Her öğrenim kademesinde (Lisans, Yüksek Lisans, Doktora) hareketlilik sayısı, türü (Öğrenim, Staj) ve hibe durumundan (hibeli, </a:t>
            </a:r>
            <a:r>
              <a:rPr lang="tr-TR" sz="1400" dirty="0" err="1"/>
              <a:t>hibesiz</a:t>
            </a:r>
            <a:r>
              <a:rPr lang="tr-TR" sz="1400" dirty="0"/>
              <a:t>) bağımsız olarak faaliyetten en fazla 12 aya kadar faydalanılabilir.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1400" dirty="0" smtClean="0"/>
              <a:t>Kabul mektubu almak zaman alabildiğinden kurumlar ile önceden iletişime geçmeniz tavsiye edilmektedir.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tr-TR" sz="1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93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KİMO-</a:t>
            </a:r>
            <a:r>
              <a:rPr lang="tr-TR" dirty="0" err="1" smtClean="0"/>
              <a:t>Merlon</a:t>
            </a:r>
            <a:r>
              <a:rPr lang="tr-TR" dirty="0" smtClean="0"/>
              <a:t> Otomasyon Sistemi;</a:t>
            </a:r>
            <a:br>
              <a:rPr lang="tr-TR" dirty="0" smtClean="0"/>
            </a:br>
            <a:r>
              <a:rPr lang="tr-TR" dirty="0" smtClean="0"/>
              <a:t>Online Başvuru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2016-2017 Online Başvuru Tarihi: </a:t>
            </a:r>
            <a:r>
              <a:rPr lang="tr-TR" b="1" dirty="0" smtClean="0">
                <a:solidFill>
                  <a:srgbClr val="FF0000"/>
                </a:solidFill>
              </a:rPr>
              <a:t>9-27 Kasım 2016</a:t>
            </a:r>
          </a:p>
          <a:p>
            <a:r>
              <a:rPr lang="tr-TR" dirty="0" smtClean="0"/>
              <a:t>AB Ofisi web sayfasında yer alan online </a:t>
            </a:r>
            <a:r>
              <a:rPr lang="tr-TR" dirty="0"/>
              <a:t>başvuru </a:t>
            </a:r>
            <a:r>
              <a:rPr lang="tr-TR" dirty="0" smtClean="0"/>
              <a:t>linkini (</a:t>
            </a:r>
            <a:r>
              <a:rPr lang="tr-TR" dirty="0">
                <a:hlinkClick r:id="rId2"/>
              </a:rPr>
              <a:t>http://www.kimoerasmus.com/</a:t>
            </a:r>
            <a:r>
              <a:rPr lang="tr-TR" dirty="0" err="1">
                <a:hlinkClick r:id="rId2"/>
              </a:rPr>
              <a:t>yildiz</a:t>
            </a:r>
            <a:r>
              <a:rPr lang="tr-TR" dirty="0">
                <a:hlinkClick r:id="rId2"/>
              </a:rPr>
              <a:t>/</a:t>
            </a:r>
            <a:r>
              <a:rPr lang="tr-TR" dirty="0"/>
              <a:t>)  </a:t>
            </a:r>
            <a:r>
              <a:rPr lang="tr-TR" dirty="0" smtClean="0"/>
              <a:t>tıklayarak online başvurunuzu gerçekleştirebilirsiniz.</a:t>
            </a:r>
          </a:p>
          <a:p>
            <a:r>
              <a:rPr lang="tr-TR" dirty="0" smtClean="0"/>
              <a:t>Öncelikle sisteme «Kayıt </a:t>
            </a:r>
            <a:r>
              <a:rPr lang="tr-TR" dirty="0"/>
              <a:t>O</a:t>
            </a:r>
            <a:r>
              <a:rPr lang="tr-TR" dirty="0" smtClean="0"/>
              <a:t>l» işlemini gerçekleştiriniz. Daha sonra ise e-mail adresinize gelen aktivasyon linkini aktive ediniz. </a:t>
            </a:r>
          </a:p>
          <a:p>
            <a:r>
              <a:rPr lang="tr-TR" dirty="0" smtClean="0"/>
              <a:t>Ve kayıt </a:t>
            </a:r>
            <a:r>
              <a:rPr lang="tr-TR" dirty="0"/>
              <a:t>olurken belirlediğiniz e-mail ve şifreniz ile sisteme giriş </a:t>
            </a:r>
            <a:r>
              <a:rPr lang="tr-TR" dirty="0" smtClean="0"/>
              <a:t>yapınız.</a:t>
            </a:r>
            <a:endParaRPr lang="tr-TR" dirty="0"/>
          </a:p>
          <a:p>
            <a:r>
              <a:rPr lang="tr-TR" dirty="0" smtClean="0"/>
              <a:t>Daha önce sisteme kayıt olduysanız, kullanıcı adı ve şifrenizi kullanarak sisteme giriş yapabilirsiniz. </a:t>
            </a: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8817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KİMO-</a:t>
            </a:r>
            <a:r>
              <a:rPr lang="tr-TR" dirty="0" err="1"/>
              <a:t>Merlon</a:t>
            </a:r>
            <a:r>
              <a:rPr lang="tr-TR" dirty="0"/>
              <a:t> Otomasyon Sistemi;</a:t>
            </a:r>
            <a:br>
              <a:rPr lang="tr-TR" dirty="0"/>
            </a:br>
            <a:r>
              <a:rPr lang="tr-TR" dirty="0"/>
              <a:t>Online Başvuru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Sisteme giriş yaptıktan sonra gerekli tüm bilgileri eksiksiz olarak tamamlayınız. </a:t>
            </a:r>
          </a:p>
          <a:p>
            <a:pPr algn="just"/>
            <a:r>
              <a:rPr lang="tr-TR" dirty="0" smtClean="0"/>
              <a:t>Başvuru türü; sadece Öğrenim, sadece Staj veya hem Öğrenim hem Staj olabilir.</a:t>
            </a:r>
          </a:p>
          <a:p>
            <a:pPr algn="just"/>
            <a:r>
              <a:rPr lang="tr-TR" dirty="0"/>
              <a:t>Yapılacak olan yabancı dil </a:t>
            </a:r>
            <a:r>
              <a:rPr lang="tr-TR" dirty="0" smtClean="0"/>
              <a:t>sınavına gerekli koşullar altında </a:t>
            </a:r>
            <a:r>
              <a:rPr lang="tr-TR" dirty="0"/>
              <a:t>giremeyecek iseniz, bunu başvuru sırasında mutlaka belirtmelisiniz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Gerekli tüm bilgi girişlerini yaptıktan sonra başvurunuzu «</a:t>
            </a:r>
            <a:r>
              <a:rPr lang="tr-TR" dirty="0" err="1"/>
              <a:t>KAYDET»melisiniz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Sonrasında «BAŞVURU GÖNDER» butonunu tıklayarak başvurunuzu tamamlamış olacaksınız. 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6846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KİMO-</a:t>
            </a:r>
            <a:r>
              <a:rPr lang="tr-TR" dirty="0" err="1"/>
              <a:t>Merlon</a:t>
            </a:r>
            <a:r>
              <a:rPr lang="tr-TR" dirty="0"/>
              <a:t> Otomasyon Sistemi;</a:t>
            </a:r>
            <a:br>
              <a:rPr lang="tr-TR" dirty="0"/>
            </a:br>
            <a:r>
              <a:rPr lang="tr-TR" dirty="0"/>
              <a:t>Online Başvuru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«BAŞVURU GÖNDER» işlemi sonrasında e-mail adresinize başvurunuzun ispatı olan Aday Öğrenci Bilgi Formu gelecektir (.</a:t>
            </a:r>
            <a:r>
              <a:rPr lang="tr-TR" dirty="0" err="1" smtClean="0"/>
              <a:t>pdf</a:t>
            </a:r>
            <a:r>
              <a:rPr lang="tr-TR" dirty="0" smtClean="0"/>
              <a:t>). Belgenizin 2 adet çıktısını alarak saklayınız. Daha sonra AB ofisine belirtilen tarihte teslim etmeniz gerekecektir. </a:t>
            </a: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Başvuru aşamalarını burada belirtilen sıra ile takip etmemeniz halinde başvurunuz geçersiz olacaktır!</a:t>
            </a: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4914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KİMO-</a:t>
            </a:r>
            <a:r>
              <a:rPr lang="tr-TR" dirty="0" err="1" smtClean="0"/>
              <a:t>Merlon</a:t>
            </a:r>
            <a:r>
              <a:rPr lang="tr-TR" dirty="0" smtClean="0"/>
              <a:t> </a:t>
            </a:r>
            <a:r>
              <a:rPr lang="tr-TR" dirty="0"/>
              <a:t>Sistemi Üzerinden Başvuru Esnasında Dikkat Edilmesi Gerekenler!!!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Aktivasyon</a:t>
            </a:r>
          </a:p>
          <a:p>
            <a:pPr algn="just"/>
            <a:r>
              <a:rPr lang="tr-TR" dirty="0" smtClean="0"/>
              <a:t>Ad-</a:t>
            </a:r>
            <a:r>
              <a:rPr lang="tr-TR" dirty="0" err="1" smtClean="0"/>
              <a:t>Soyad</a:t>
            </a:r>
            <a:endParaRPr lang="tr-TR" dirty="0" smtClean="0"/>
          </a:p>
          <a:p>
            <a:pPr algn="just"/>
            <a:r>
              <a:rPr lang="tr-TR" dirty="0" smtClean="0"/>
              <a:t>E-posta adresi</a:t>
            </a:r>
          </a:p>
          <a:p>
            <a:pPr algn="just"/>
            <a:r>
              <a:rPr lang="tr-TR" dirty="0" smtClean="0"/>
              <a:t>Başvuru Kayıt-Gönder İşlemi</a:t>
            </a:r>
          </a:p>
          <a:p>
            <a:pPr algn="just"/>
            <a:r>
              <a:rPr lang="tr-TR" dirty="0" smtClean="0"/>
              <a:t>Aday Öğrenci Bilgi Formu çıktısı</a:t>
            </a:r>
          </a:p>
          <a:p>
            <a:endParaRPr lang="tr-TR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370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Transkript/Yabancı </a:t>
            </a:r>
            <a:r>
              <a:rPr lang="tr-TR" dirty="0"/>
              <a:t>dil sınav sonucu </a:t>
            </a:r>
            <a:r>
              <a:rPr lang="tr-TR" dirty="0" smtClean="0"/>
              <a:t>teslimi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15 – 19 Şubat 2016 </a:t>
            </a:r>
          </a:p>
          <a:p>
            <a:pPr algn="just"/>
            <a:r>
              <a:rPr lang="tr-TR" dirty="0" smtClean="0"/>
              <a:t>Bu tarihler arasında tüm öğrenciler Öğrenci işlerinden alınmış güncel ve onaylı transkriptlerini AB Ofisine imza karşılığında teslim etmelidirler. Bu doğrultuda </a:t>
            </a:r>
            <a:r>
              <a:rPr lang="tr-TR" dirty="0" err="1" smtClean="0"/>
              <a:t>AGNO’nuz</a:t>
            </a:r>
            <a:r>
              <a:rPr lang="tr-TR" dirty="0" smtClean="0"/>
              <a:t> güncellenecektir.</a:t>
            </a:r>
          </a:p>
          <a:p>
            <a:pPr algn="just"/>
            <a:r>
              <a:rPr lang="tr-TR" dirty="0" smtClean="0"/>
              <a:t>Erasmus Yabancı Dil sınavına girmeyeceğini, son iki yıl içinde yapılmış olan KPDS/YDS veya TOEFL sınavına ait bir sınav sonucunu kullanmak istediğini beyan eden  öğrencilerin ise ilgili sınavlara ait sınav sonuç belgesini imza karşılığı AB Ofisine teslim etmesi gerekmektedir.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796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Kabul Belgesi Teslimi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21-25 Mart 2016</a:t>
            </a:r>
          </a:p>
          <a:p>
            <a:pPr algn="just"/>
            <a:r>
              <a:rPr lang="tr-TR" dirty="0" smtClean="0"/>
              <a:t>Staj </a:t>
            </a:r>
            <a:r>
              <a:rPr lang="tr-TR" dirty="0"/>
              <a:t>hareketliliğinden faydalanmak isteyen öğrenciler </a:t>
            </a:r>
            <a:r>
              <a:rPr lang="tr-TR" dirty="0" smtClean="0"/>
              <a:t>istenen </a:t>
            </a:r>
            <a:r>
              <a:rPr lang="tr-TR" dirty="0"/>
              <a:t>minimum bilgileri içeren Staj Kabul Belgelerini AB Ofisine imza karşılığında teslim etmelidirler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Minimum Bilgiler için: 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://www.eu.yildiz.edu.tr/images/files/sss(1).</a:t>
            </a:r>
            <a:r>
              <a:rPr lang="tr-TR" dirty="0" smtClean="0">
                <a:hlinkClick r:id="rId2"/>
              </a:rPr>
              <a:t>pdf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948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1580" y="296652"/>
            <a:ext cx="8229600" cy="735012"/>
          </a:xfrm>
        </p:spPr>
        <p:txBody>
          <a:bodyPr/>
          <a:lstStyle/>
          <a:p>
            <a:r>
              <a:rPr lang="tr-TR" sz="3600" dirty="0" smtClean="0">
                <a:solidFill>
                  <a:srgbClr val="003399"/>
                </a:solidFill>
                <a:latin typeface="+mn-lt"/>
              </a:rPr>
              <a:t>ERASMUS YABANCI DİL SINAVI</a:t>
            </a:r>
            <a:endParaRPr lang="tr-TR" sz="3600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32756"/>
            <a:ext cx="8064896" cy="5113338"/>
          </a:xfrm>
        </p:spPr>
        <p:txBody>
          <a:bodyPr>
            <a:normAutofit lnSpcReduction="10000"/>
          </a:bodyPr>
          <a:lstStyle/>
          <a:p>
            <a:pPr marL="0" indent="0" fontAlgn="ctr">
              <a:buNone/>
            </a:pPr>
            <a:r>
              <a:rPr lang="tr-TR" sz="2400" dirty="0"/>
              <a:t>	</a:t>
            </a:r>
            <a:r>
              <a:rPr lang="tr-TR" sz="2400" dirty="0" smtClean="0"/>
              <a:t>     </a:t>
            </a:r>
            <a:r>
              <a:rPr lang="tr-TR" sz="2600" b="1" dirty="0" smtClean="0">
                <a:solidFill>
                  <a:schemeClr val="accent3">
                    <a:lumMod val="75000"/>
                  </a:schemeClr>
                </a:solidFill>
              </a:rPr>
              <a:t>06 Mart 2016 Pazar Günü Yabancı </a:t>
            </a:r>
            <a:r>
              <a:rPr lang="tr-TR" sz="2600" b="1" dirty="0">
                <a:solidFill>
                  <a:schemeClr val="accent3">
                    <a:lumMod val="75000"/>
                  </a:schemeClr>
                </a:solidFill>
              </a:rPr>
              <a:t>Dil Sınavı</a:t>
            </a:r>
            <a:endParaRPr lang="tr-TR" sz="26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None/>
            </a:pPr>
            <a:endParaRPr lang="tr-TR" sz="2400" dirty="0"/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</a:pPr>
            <a:r>
              <a:rPr lang="tr-TR" sz="2400" dirty="0"/>
              <a:t>AB ofisi başvuru </a:t>
            </a:r>
            <a:r>
              <a:rPr lang="tr-TR" sz="2400" dirty="0" smtClean="0"/>
              <a:t>sırasında Erasmus Yabancı dil sınavına gireceğini beyan eden ve güncel transkripti doğrultusunda minimum </a:t>
            </a:r>
            <a:r>
              <a:rPr lang="tr-TR" sz="2400" dirty="0" err="1" smtClean="0"/>
              <a:t>AGNO’ya</a:t>
            </a:r>
            <a:r>
              <a:rPr lang="tr-TR" sz="2400" dirty="0" smtClean="0"/>
              <a:t> sahip öğrencilerden oluşan bir sınav listesi yayınlayacaktır.</a:t>
            </a:r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Sınav </a:t>
            </a:r>
            <a:r>
              <a:rPr lang="tr-TR" sz="2400" dirty="0" err="1" smtClean="0"/>
              <a:t>upper-intermediate</a:t>
            </a:r>
            <a:r>
              <a:rPr lang="tr-TR" sz="2400" dirty="0" smtClean="0"/>
              <a:t> seviyesinde 50 sorudan oluşmaktadır.</a:t>
            </a:r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Sınav günü </a:t>
            </a:r>
            <a:r>
              <a:rPr lang="tr-TR" sz="2400" dirty="0" smtClean="0">
                <a:solidFill>
                  <a:srgbClr val="FF0000"/>
                </a:solidFill>
              </a:rPr>
              <a:t>YTÜ </a:t>
            </a:r>
            <a:r>
              <a:rPr lang="tr-TR" sz="2400" dirty="0">
                <a:solidFill>
                  <a:srgbClr val="FF0000"/>
                </a:solidFill>
              </a:rPr>
              <a:t>Öğrenci Kimliği</a:t>
            </a:r>
            <a:r>
              <a:rPr lang="tr-TR" sz="2400" dirty="0"/>
              <a:t> ve </a:t>
            </a:r>
            <a:r>
              <a:rPr lang="tr-TR" sz="2400" dirty="0">
                <a:solidFill>
                  <a:srgbClr val="FF0000"/>
                </a:solidFill>
              </a:rPr>
              <a:t>Nüfus Cüzdanı</a:t>
            </a:r>
            <a:r>
              <a:rPr lang="tr-TR" sz="2400" dirty="0"/>
              <a:t> olmayan öğrenciler sınava </a:t>
            </a:r>
            <a:r>
              <a:rPr lang="tr-TR" sz="2400" dirty="0" smtClean="0"/>
              <a:t>alınmayacaktır. </a:t>
            </a:r>
            <a:endParaRPr lang="tr-TR" sz="2400" dirty="0"/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</a:pPr>
            <a:r>
              <a:rPr lang="tr-TR" sz="2400" dirty="0" smtClean="0"/>
              <a:t>Sınav İngilizce dilinde yapılacaktır. Minimum başarı puanı 50/100’dir. </a:t>
            </a:r>
            <a:endParaRPr lang="tr-TR" sz="2400" dirty="0"/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dirty="0" smtClean="0"/>
              <a:t>Yabancı </a:t>
            </a:r>
            <a:r>
              <a:rPr lang="tr-TR" sz="2400" dirty="0"/>
              <a:t>dil sınavı sonuçları AB Ofisi web </a:t>
            </a:r>
            <a:r>
              <a:rPr lang="tr-TR" sz="2400" dirty="0" smtClean="0"/>
              <a:t>sayfasında </a:t>
            </a:r>
            <a:r>
              <a:rPr lang="tr-TR" sz="2400" dirty="0"/>
              <a:t>ilan edilecektir.</a:t>
            </a:r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</a:pPr>
            <a:endParaRPr lang="tr-TR" sz="2400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324130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GÜNDEM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AB Ofisi Yapılanma</a:t>
            </a:r>
          </a:p>
          <a:p>
            <a:r>
              <a:rPr lang="tr-TR" dirty="0" smtClean="0"/>
              <a:t>Erasmus+ Yükseköğrenim Hareketliliği Faaliyetleri</a:t>
            </a:r>
          </a:p>
          <a:p>
            <a:r>
              <a:rPr lang="tr-TR" dirty="0" smtClean="0"/>
              <a:t>Giden Öğrenci Hareketliliği - Süreçler</a:t>
            </a:r>
          </a:p>
          <a:p>
            <a:r>
              <a:rPr lang="tr-TR" dirty="0" smtClean="0"/>
              <a:t>KİMO-</a:t>
            </a:r>
            <a:r>
              <a:rPr lang="tr-TR" dirty="0" err="1" smtClean="0"/>
              <a:t>Merlon</a:t>
            </a:r>
            <a:r>
              <a:rPr lang="tr-TR" dirty="0" smtClean="0"/>
              <a:t> Yazılımı</a:t>
            </a:r>
          </a:p>
          <a:p>
            <a:r>
              <a:rPr lang="tr-TR" dirty="0" smtClean="0"/>
              <a:t>Yabancı Dil Sınavı</a:t>
            </a:r>
          </a:p>
          <a:p>
            <a:r>
              <a:rPr lang="tr-TR" dirty="0" smtClean="0"/>
              <a:t>Hibeli-</a:t>
            </a:r>
            <a:r>
              <a:rPr lang="tr-TR" dirty="0" err="1" smtClean="0"/>
              <a:t>Hibesiz</a:t>
            </a:r>
            <a:r>
              <a:rPr lang="tr-TR" dirty="0" smtClean="0"/>
              <a:t> Öğrenci</a:t>
            </a:r>
          </a:p>
          <a:p>
            <a:r>
              <a:rPr lang="tr-TR" dirty="0" smtClean="0"/>
              <a:t>AB Ofisi Web Sitesi</a:t>
            </a:r>
          </a:p>
          <a:p>
            <a:r>
              <a:rPr lang="tr-TR" dirty="0" smtClean="0"/>
              <a:t>Soru &amp; Cevap</a:t>
            </a:r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6576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735012"/>
          </a:xfrm>
        </p:spPr>
        <p:txBody>
          <a:bodyPr/>
          <a:lstStyle/>
          <a:p>
            <a:r>
              <a:rPr lang="tr-TR" dirty="0" smtClean="0">
                <a:solidFill>
                  <a:srgbClr val="003399"/>
                </a:solidFill>
              </a:rPr>
              <a:t>DEĞERLENDİRME</a:t>
            </a:r>
            <a:endParaRPr lang="tr-TR" sz="3600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376772"/>
            <a:ext cx="8431177" cy="4895850"/>
          </a:xfrm>
        </p:spPr>
        <p:txBody>
          <a:bodyPr>
            <a:normAutofit fontScale="85000" lnSpcReduction="20000"/>
          </a:bodyPr>
          <a:lstStyle/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AB Ofisi güncel </a:t>
            </a:r>
            <a:r>
              <a:rPr lang="tr-TR" sz="2800" dirty="0" err="1" smtClean="0"/>
              <a:t>AGNO’nun</a:t>
            </a:r>
            <a:r>
              <a:rPr lang="tr-TR" sz="2800" dirty="0" smtClean="0"/>
              <a:t> %50’sini ve Yabancı dil sınav sonucunun %50’sini alarak bir başarı listesi yayınlar. </a:t>
            </a:r>
            <a:endParaRPr lang="tr-TR" sz="800" dirty="0"/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Öğrenim hareketliliği için başvuruda bulunan öğrenciler, bölüm Erasmus koordinatörleri ile irtibat halinde tercihlerini yaparlar.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Bölüm Erasmus koordinatörleri, uygun gördükleri bir şekilde öğrenci tercihlerini alır ve başarı puanı ile tercihleri göz önünde bulundurarak öğrenci yerleştirmelerini yaparlar.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Staj hareketliliği için başvuruda bulunan adaylar ise AB Ofisine teslim etmiş oldukları kabul mektuplarına göre yerleştirilirler.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Böylece</a:t>
            </a:r>
            <a:r>
              <a:rPr lang="tr-TR" sz="2800" dirty="0"/>
              <a:t>, öğrenci </a:t>
            </a:r>
            <a:r>
              <a:rPr lang="tr-TR" sz="2800" dirty="0">
                <a:solidFill>
                  <a:srgbClr val="FF0000"/>
                </a:solidFill>
              </a:rPr>
              <a:t>“ERASMUS </a:t>
            </a:r>
            <a:r>
              <a:rPr lang="tr-TR" sz="2800" u="sng" dirty="0">
                <a:solidFill>
                  <a:srgbClr val="FF0000"/>
                </a:solidFill>
              </a:rPr>
              <a:t>Aday</a:t>
            </a:r>
            <a:r>
              <a:rPr lang="tr-TR" sz="2800" dirty="0">
                <a:solidFill>
                  <a:srgbClr val="FF0000"/>
                </a:solidFill>
              </a:rPr>
              <a:t> Öğrencisi”</a:t>
            </a:r>
            <a:r>
              <a:rPr lang="tr-TR" sz="2800" dirty="0"/>
              <a:t> olur</a:t>
            </a:r>
            <a:r>
              <a:rPr lang="tr-TR" sz="2800" dirty="0" smtClean="0"/>
              <a:t>.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2800" dirty="0" smtClean="0"/>
              <a:t>Aday öğrenci olmak hibe almayı garanti etmemektedir.</a:t>
            </a:r>
            <a:endParaRPr lang="tr-TR" sz="2800" dirty="0"/>
          </a:p>
          <a:p>
            <a:pPr lvl="1"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endParaRPr lang="tr-TR" sz="800" dirty="0"/>
          </a:p>
          <a:p>
            <a:pPr algn="just">
              <a:buClr>
                <a:schemeClr val="accent5">
                  <a:lumMod val="75000"/>
                </a:schemeClr>
              </a:buClr>
              <a:buSzPct val="89000"/>
              <a:buFont typeface="Wingdings" pitchFamily="2" charset="2"/>
              <a:buChar char="Ø"/>
            </a:pP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4050899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4362"/>
          </a:xfrm>
        </p:spPr>
        <p:txBody>
          <a:bodyPr>
            <a:normAutofit fontScale="90000"/>
          </a:bodyPr>
          <a:lstStyle/>
          <a:p>
            <a:pPr algn="ctr">
              <a:buClr>
                <a:srgbClr val="003399"/>
              </a:buClr>
              <a:buFont typeface="Wingdings" pitchFamily="2" charset="2"/>
              <a:buNone/>
            </a:pPr>
            <a:r>
              <a:rPr lang="tr-TR" sz="3600" b="1" dirty="0">
                <a:solidFill>
                  <a:srgbClr val="003399"/>
                </a:solidFill>
                <a:latin typeface="Calibri Light" panose="020F0302020204030204" pitchFamily="34" charset="0"/>
              </a:rPr>
              <a:t>Hibe Talebi ve Dağıtımı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580" y="1196975"/>
            <a:ext cx="8101595" cy="4752975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800" b="1" dirty="0" smtClean="0">
                <a:latin typeface="Calibri Light" panose="020F0302020204030204" pitchFamily="34" charset="0"/>
              </a:rPr>
              <a:t>YTÜ </a:t>
            </a:r>
            <a:r>
              <a:rPr lang="tr-TR" sz="2800" b="1" dirty="0">
                <a:latin typeface="Calibri Light" panose="020F0302020204030204" pitchFamily="34" charset="0"/>
              </a:rPr>
              <a:t>’ye tahsis </a:t>
            </a:r>
            <a:r>
              <a:rPr lang="tr-TR" sz="2800" b="1" dirty="0" smtClean="0">
                <a:latin typeface="Calibri Light" panose="020F0302020204030204" pitchFamily="34" charset="0"/>
              </a:rPr>
              <a:t>edilen hibe</a:t>
            </a:r>
            <a:r>
              <a:rPr lang="tr-TR" sz="2800" b="1" dirty="0">
                <a:latin typeface="Calibri Light" panose="020F0302020204030204" pitchFamily="34" charset="0"/>
              </a:rPr>
              <a:t>, </a:t>
            </a:r>
            <a:r>
              <a:rPr lang="tr-TR" sz="2800" b="1" dirty="0" smtClean="0">
                <a:latin typeface="Calibri Light" panose="020F0302020204030204" pitchFamily="34" charset="0"/>
              </a:rPr>
              <a:t>Erasmus</a:t>
            </a:r>
            <a:r>
              <a:rPr lang="tr-TR" b="1" dirty="0">
                <a:latin typeface="Calibri Light" panose="020F0302020204030204" pitchFamily="34" charset="0"/>
              </a:rPr>
              <a:t> </a:t>
            </a:r>
            <a:r>
              <a:rPr lang="tr-TR" sz="2800" b="1" dirty="0" smtClean="0">
                <a:latin typeface="Calibri Light" panose="020F0302020204030204" pitchFamily="34" charset="0"/>
              </a:rPr>
              <a:t>Uygulama </a:t>
            </a:r>
            <a:r>
              <a:rPr lang="tr-TR" sz="2800" b="1" dirty="0">
                <a:latin typeface="Calibri Light" panose="020F0302020204030204" pitchFamily="34" charset="0"/>
              </a:rPr>
              <a:t>El Kitabı doğrultusunda </a:t>
            </a:r>
            <a:r>
              <a:rPr lang="tr-TR" sz="2800" b="1" dirty="0" smtClean="0">
                <a:latin typeface="Calibri Light" panose="020F0302020204030204" pitchFamily="34" charset="0"/>
              </a:rPr>
              <a:t>alınan </a:t>
            </a:r>
            <a:r>
              <a:rPr lang="tr-TR" altLang="ko-KR" sz="2800" b="1" i="1" dirty="0" smtClean="0">
                <a:latin typeface="Calibri Light" panose="020F0302020204030204" pitchFamily="34" charset="0"/>
              </a:rPr>
              <a:t>“</a:t>
            </a:r>
            <a:r>
              <a:rPr lang="tr-TR" altLang="ko-KR" sz="2800" b="1" i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ERASMUS+ </a:t>
            </a:r>
            <a:r>
              <a:rPr lang="tr-TR" altLang="ko-KR" sz="2800" b="1" i="1" dirty="0">
                <a:solidFill>
                  <a:srgbClr val="FF0000"/>
                </a:solidFill>
                <a:latin typeface="Calibri Light" panose="020F0302020204030204" pitchFamily="34" charset="0"/>
              </a:rPr>
              <a:t>Yüksek Kurulu</a:t>
            </a:r>
            <a:r>
              <a:rPr lang="tr-TR" altLang="ko-KR" sz="2800" b="1" i="1" dirty="0">
                <a:latin typeface="Calibri Light" panose="020F0302020204030204" pitchFamily="34" charset="0"/>
              </a:rPr>
              <a:t>”</a:t>
            </a:r>
            <a:r>
              <a:rPr lang="tr-TR" altLang="ko-KR" sz="2800" b="1" dirty="0">
                <a:latin typeface="Calibri Light" panose="020F0302020204030204" pitchFamily="34" charset="0"/>
              </a:rPr>
              <a:t> kararlarına göre AB Ofisi tarafından </a:t>
            </a:r>
            <a:r>
              <a:rPr lang="tr-TR" sz="2800" b="1" dirty="0" smtClean="0">
                <a:latin typeface="Calibri Light" panose="020F0302020204030204" pitchFamily="34" charset="0"/>
              </a:rPr>
              <a:t>bölümlere dağıtılır.</a:t>
            </a:r>
            <a:endParaRPr lang="tr-TR" b="1" dirty="0">
              <a:latin typeface="Calibri Light" panose="020F0302020204030204" pitchFamily="34" charset="0"/>
            </a:endParaRPr>
          </a:p>
          <a:p>
            <a:pPr algn="just"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800" b="1" dirty="0" smtClean="0">
                <a:latin typeface="Calibri Light" panose="020F0302020204030204" pitchFamily="34" charset="0"/>
              </a:rPr>
              <a:t> </a:t>
            </a:r>
            <a:r>
              <a:rPr lang="tr-TR" dirty="0" smtClean="0"/>
              <a:t>Erasmus </a:t>
            </a:r>
            <a:r>
              <a:rPr lang="tr-TR" dirty="0"/>
              <a:t>öğrenci seçimleri, üniversitelere Ulusal Ajans tarafından bütçe tahsis edilmeden önce gerçekleştiği için, seçim sürecinde öğrencilerin hibe alacağı garanti edilemez. </a:t>
            </a:r>
            <a:endParaRPr lang="tr-TR" dirty="0" smtClean="0"/>
          </a:p>
          <a:p>
            <a:pPr algn="just"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dirty="0" smtClean="0"/>
              <a:t>Hangi öğrencilerin hibe almaya hak kazanacağı ancak üniversitemize tahsis edilecek bütçe belli olduktan sonra açıklanır.</a:t>
            </a:r>
            <a:endParaRPr lang="tr-TR" dirty="0"/>
          </a:p>
          <a:p>
            <a:pPr algn="just">
              <a:buClr>
                <a:srgbClr val="FF0000"/>
              </a:buClr>
              <a:buSzTx/>
              <a:buFont typeface="Wingdings" pitchFamily="2" charset="2"/>
              <a:buChar char="§"/>
            </a:pPr>
            <a:endParaRPr lang="tr-TR" sz="2800" b="1" dirty="0">
              <a:latin typeface="Calibri Light" panose="020F0302020204030204" pitchFamily="34" charset="0"/>
            </a:endParaRPr>
          </a:p>
          <a:p>
            <a:pPr>
              <a:buClr>
                <a:srgbClr val="FF0000"/>
              </a:buClr>
              <a:buSzTx/>
              <a:buFont typeface="Wingdings" pitchFamily="2" charset="2"/>
              <a:buNone/>
            </a:pPr>
            <a:endParaRPr lang="tr-TR" sz="800" b="1" dirty="0">
              <a:latin typeface="Calibri Light" panose="020F0302020204030204" pitchFamily="34" charset="0"/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2262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14363"/>
          </a:xfrm>
        </p:spPr>
        <p:txBody>
          <a:bodyPr/>
          <a:lstStyle/>
          <a:p>
            <a:pPr algn="ctr">
              <a:buClr>
                <a:srgbClr val="003399"/>
              </a:buClr>
              <a:buFont typeface="Wingdings" pitchFamily="2" charset="2"/>
              <a:buNone/>
            </a:pPr>
            <a:r>
              <a:rPr lang="tr-TR" sz="3200" b="1" dirty="0" err="1">
                <a:solidFill>
                  <a:srgbClr val="003399"/>
                </a:solidFill>
              </a:rPr>
              <a:t>Hibesiz</a:t>
            </a:r>
            <a:r>
              <a:rPr lang="tr-TR" sz="3200" b="1" dirty="0">
                <a:solidFill>
                  <a:srgbClr val="003399"/>
                </a:solidFill>
              </a:rPr>
              <a:t> ERASMUS Öğrenciliği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5" y="1052513"/>
            <a:ext cx="8208912" cy="5257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None/>
            </a:pPr>
            <a:endParaRPr lang="tr-TR" sz="800" b="1" dirty="0"/>
          </a:p>
          <a:p>
            <a:pPr algn="just"/>
            <a:r>
              <a:rPr lang="tr-TR" dirty="0" smtClean="0"/>
              <a:t>Hibeli </a:t>
            </a:r>
            <a:r>
              <a:rPr lang="tr-TR" dirty="0"/>
              <a:t>öğrenci listesinden bir adayın </a:t>
            </a:r>
            <a:r>
              <a:rPr lang="tr-TR" dirty="0" err="1"/>
              <a:t>Erasmus</a:t>
            </a:r>
            <a:r>
              <a:rPr lang="tr-TR" dirty="0"/>
              <a:t> hakkından </a:t>
            </a:r>
            <a:r>
              <a:rPr lang="tr-TR" dirty="0" smtClean="0"/>
              <a:t>veya gönüllü olarak hibe hakkından vazgeçmesi </a:t>
            </a:r>
            <a:r>
              <a:rPr lang="tr-TR" dirty="0"/>
              <a:t>halinde, o öğrenciye ayrılmış olan hibe, başarı puanına göre </a:t>
            </a:r>
            <a:r>
              <a:rPr lang="tr-TR" dirty="0" err="1"/>
              <a:t>hibesiz</a:t>
            </a:r>
            <a:r>
              <a:rPr lang="tr-TR" dirty="0"/>
              <a:t> öğrenci listesindeki ilk adaya sunulur. </a:t>
            </a:r>
          </a:p>
          <a:p>
            <a:pPr algn="just"/>
            <a:r>
              <a:rPr lang="tr-TR" dirty="0" err="1"/>
              <a:t>Hibesiz</a:t>
            </a:r>
            <a:r>
              <a:rPr lang="tr-TR" dirty="0"/>
              <a:t> öğrenci listesindeki adaylar, isterlerse </a:t>
            </a:r>
            <a:r>
              <a:rPr lang="tr-TR" dirty="0" err="1"/>
              <a:t>hibesiz</a:t>
            </a:r>
            <a:r>
              <a:rPr lang="tr-TR" dirty="0"/>
              <a:t> olarak </a:t>
            </a:r>
            <a:r>
              <a:rPr lang="tr-TR" dirty="0" err="1"/>
              <a:t>Erasmus</a:t>
            </a:r>
            <a:r>
              <a:rPr lang="tr-TR" dirty="0"/>
              <a:t> faaliyetini gerçekleştirebilir, ya da AB Ofisi’ni </a:t>
            </a:r>
            <a:r>
              <a:rPr lang="tr-TR" dirty="0" smtClean="0"/>
              <a:t>dilekçe ile </a:t>
            </a:r>
            <a:r>
              <a:rPr lang="tr-TR" dirty="0"/>
              <a:t>bilgilendirerek </a:t>
            </a:r>
            <a:r>
              <a:rPr lang="tr-TR" dirty="0" err="1"/>
              <a:t>Erasmus</a:t>
            </a:r>
            <a:r>
              <a:rPr lang="tr-TR" dirty="0"/>
              <a:t> haklarından vazgeçebilirler.</a:t>
            </a:r>
          </a:p>
          <a:p>
            <a:pPr algn="just"/>
            <a:r>
              <a:rPr lang="tr-TR" dirty="0" err="1"/>
              <a:t>Hibesiz</a:t>
            </a:r>
            <a:r>
              <a:rPr lang="tr-TR" dirty="0"/>
              <a:t> </a:t>
            </a:r>
            <a:r>
              <a:rPr lang="tr-TR" dirty="0" err="1"/>
              <a:t>Erasmus</a:t>
            </a:r>
            <a:r>
              <a:rPr lang="tr-TR" dirty="0"/>
              <a:t> öğrencileri, faaliyet öncesinde, esnasında veya sonrasında; hibe almaya hak kazanabilirler. Böyle bir durumun oluşması halinde, AB Ofisi tarafından </a:t>
            </a:r>
            <a:r>
              <a:rPr lang="tr-TR" dirty="0" smtClean="0"/>
              <a:t>e-posta yoluyla bilgilendirilirler.</a:t>
            </a:r>
          </a:p>
          <a:p>
            <a:pPr algn="just"/>
            <a:r>
              <a:rPr lang="tr-TR" dirty="0" err="1" smtClean="0"/>
              <a:t>Hibesiz</a:t>
            </a:r>
            <a:r>
              <a:rPr lang="tr-TR" dirty="0" smtClean="0"/>
              <a:t> dahi olsa, aynı öğrenim kademesinde öğrencinin Erasmus programına katılımı 12 ayı aşamaz.</a:t>
            </a:r>
          </a:p>
          <a:p>
            <a:pPr algn="just"/>
            <a:r>
              <a:rPr lang="tr-TR" b="1" dirty="0" err="1">
                <a:solidFill>
                  <a:srgbClr val="FF0000"/>
                </a:solidFill>
              </a:rPr>
              <a:t>Hibesiz</a:t>
            </a:r>
            <a:r>
              <a:rPr lang="tr-TR" b="1" dirty="0">
                <a:solidFill>
                  <a:srgbClr val="FF0000"/>
                </a:solidFill>
              </a:rPr>
              <a:t> ERASMUS öğrencileri</a:t>
            </a:r>
            <a:r>
              <a:rPr lang="tr-TR" b="1" dirty="0"/>
              <a:t>, hibeli ERASMUS öğrencileri gibi </a:t>
            </a:r>
            <a:r>
              <a:rPr lang="tr-TR" b="1" dirty="0" smtClean="0"/>
              <a:t>tüm süreçleri sorumlulukla izlemelidirler.</a:t>
            </a:r>
            <a:endParaRPr lang="tr-TR" b="1" dirty="0"/>
          </a:p>
          <a:p>
            <a:pPr algn="just"/>
            <a:endParaRPr lang="tr-TR" dirty="0"/>
          </a:p>
          <a:p>
            <a:pPr algn="just">
              <a:lnSpc>
                <a:spcPct val="8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endParaRPr lang="tr-TR" sz="2800" b="1" dirty="0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4731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058025" cy="703263"/>
          </a:xfrm>
        </p:spPr>
        <p:txBody>
          <a:bodyPr/>
          <a:lstStyle/>
          <a:p>
            <a:pPr algn="ctr">
              <a:buClr>
                <a:srgbClr val="003399"/>
              </a:buClr>
              <a:buFont typeface="Wingdings" pitchFamily="2" charset="2"/>
              <a:buNone/>
            </a:pPr>
            <a:r>
              <a:rPr lang="tr-TR" sz="3200" dirty="0">
                <a:solidFill>
                  <a:srgbClr val="003399"/>
                </a:solidFill>
                <a:latin typeface="+mn-lt"/>
              </a:rPr>
              <a:t>Öğrenci Hibelerinin Ödenmesi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9571" y="1160748"/>
            <a:ext cx="8136905" cy="493207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400" dirty="0" smtClean="0"/>
              <a:t>Öğrenci </a:t>
            </a:r>
            <a:r>
              <a:rPr lang="tr-TR" sz="2400" dirty="0"/>
              <a:t>hibeleri 2 taksitte </a:t>
            </a:r>
            <a:r>
              <a:rPr lang="tr-TR" sz="2400" dirty="0" smtClean="0"/>
              <a:t>ödenir: %80+%20</a:t>
            </a:r>
            <a:endParaRPr lang="tr-TR" sz="2400" dirty="0"/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400" dirty="0">
                <a:solidFill>
                  <a:srgbClr val="FF0000"/>
                </a:solidFill>
              </a:rPr>
              <a:t>Giden Öğrenci Belgelerini </a:t>
            </a:r>
            <a:r>
              <a:rPr lang="tr-TR" sz="2400" dirty="0"/>
              <a:t>tamamlayan </a:t>
            </a:r>
            <a:r>
              <a:rPr lang="tr-TR" sz="2400" dirty="0" smtClean="0"/>
              <a:t>öğrencilere, davet mektubuna göre öngörülen hibe toplamının </a:t>
            </a:r>
            <a:r>
              <a:rPr lang="tr-TR" sz="2400" b="1" u="sng" dirty="0" smtClean="0"/>
              <a:t>%80’i </a:t>
            </a:r>
            <a:r>
              <a:rPr lang="tr-TR" sz="2400" dirty="0" smtClean="0"/>
              <a:t>ilk taksit olarak ödenir. </a:t>
            </a:r>
            <a:r>
              <a:rPr lang="tr-TR" sz="2400" dirty="0"/>
              <a:t>	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400" dirty="0" smtClean="0"/>
              <a:t>Faaliyet sonunda </a:t>
            </a:r>
            <a:r>
              <a:rPr lang="tr-TR" sz="2400" dirty="0">
                <a:solidFill>
                  <a:srgbClr val="FF0000"/>
                </a:solidFill>
              </a:rPr>
              <a:t>Katılım </a:t>
            </a:r>
            <a:r>
              <a:rPr lang="tr-TR" sz="2400" dirty="0" err="1">
                <a:solidFill>
                  <a:srgbClr val="FF0000"/>
                </a:solidFill>
              </a:rPr>
              <a:t>Sertifikası</a:t>
            </a:r>
            <a:r>
              <a:rPr lang="tr-TR" sz="2400" dirty="0" err="1"/>
              <a:t>’nda</a:t>
            </a:r>
            <a:r>
              <a:rPr lang="tr-TR" sz="2400" dirty="0"/>
              <a:t> belirtilen gerçekleşen </a:t>
            </a:r>
            <a:r>
              <a:rPr lang="tr-TR" sz="2400" dirty="0" smtClean="0"/>
              <a:t>faaliyet süresine göre öğrenci hibesi </a:t>
            </a:r>
            <a:r>
              <a:rPr lang="tr-TR" sz="2400" dirty="0"/>
              <a:t>yeniden hesaplanır. </a:t>
            </a:r>
            <a:r>
              <a:rPr lang="tr-TR" sz="2400" dirty="0" smtClean="0"/>
              <a:t>Aldığı toplam ECTS kredisinin 2/3’ünden başarılı olan öğrencilere, </a:t>
            </a:r>
            <a:r>
              <a:rPr lang="tr-TR" sz="2400" b="1" u="sng" dirty="0" smtClean="0"/>
              <a:t>%20 </a:t>
            </a:r>
            <a:r>
              <a:rPr lang="tr-TR" sz="2400" dirty="0" smtClean="0"/>
              <a:t>olarak hak ettikleri kalan hibe ödenir. İkinci ödeme, istenen </a:t>
            </a:r>
            <a:r>
              <a:rPr lang="tr-TR" sz="2400" dirty="0">
                <a:solidFill>
                  <a:srgbClr val="FF0000"/>
                </a:solidFill>
              </a:rPr>
              <a:t>tüm </a:t>
            </a:r>
            <a:r>
              <a:rPr lang="tr-TR" sz="2400" dirty="0" smtClean="0">
                <a:solidFill>
                  <a:srgbClr val="FF0000"/>
                </a:solidFill>
              </a:rPr>
              <a:t>belgelerin </a:t>
            </a:r>
            <a:r>
              <a:rPr lang="tr-TR" sz="2400" dirty="0" smtClean="0"/>
              <a:t>AB </a:t>
            </a:r>
            <a:r>
              <a:rPr lang="tr-TR" sz="2400" dirty="0"/>
              <a:t>Ofisi ve Bölüm Koordinatörlüğüne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tesliminden </a:t>
            </a:r>
            <a:r>
              <a:rPr lang="tr-TR" sz="2400" dirty="0"/>
              <a:t>sonra yapılır</a:t>
            </a:r>
            <a:r>
              <a:rPr lang="tr-TR" sz="2400" dirty="0" smtClean="0"/>
              <a:t>.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400" dirty="0" smtClean="0"/>
              <a:t>Faaliyet süresince sorumluluklarını yerine getirmediği tespit edilen öğrencilerden, aldıkları hibenin tamamını geri iade etmesi istenebilir.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tr-TR" sz="2400" dirty="0" smtClean="0"/>
              <a:t>Öğrenci</a:t>
            </a:r>
            <a:r>
              <a:rPr lang="tr-TR" sz="2400" dirty="0"/>
              <a:t>, aldığı toplam ECTS kredisinin en az 2/3’sinden başarılı olmak zorundadır (bir yarıyıl için minimum 20 ECTS, bir akademik yıl için minimum 40ECTS). 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§"/>
            </a:pPr>
            <a:endParaRPr lang="tr-TR" sz="2400" dirty="0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95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2016-2017 ÜLKELERE GÖRE HİBE DAĞILIMI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901797"/>
              </p:ext>
            </p:extLst>
          </p:nvPr>
        </p:nvGraphicFramePr>
        <p:xfrm>
          <a:off x="863588" y="1052736"/>
          <a:ext cx="7812869" cy="500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950"/>
                <a:gridCol w="2878425"/>
                <a:gridCol w="1507747"/>
                <a:gridCol w="1507747"/>
              </a:tblGrid>
              <a:tr h="111609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Hayat pahalılığına göre ülke</a:t>
                      </a:r>
                      <a:r>
                        <a:rPr lang="tr-TR" sz="1400" baseline="0" dirty="0" smtClean="0"/>
                        <a:t> türleri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Hareketlilikte misafir olunan ülkeler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Aylık öğrenci Öğrenim hibesi (AVRO)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Aylık öğrenci </a:t>
                      </a:r>
                      <a:br>
                        <a:rPr lang="tr-TR" sz="1400" dirty="0" smtClean="0"/>
                      </a:br>
                      <a:r>
                        <a:rPr lang="tr-TR" sz="1400" dirty="0" smtClean="0"/>
                        <a:t>Staj hibesi (AVRO)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1126562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1. Grup Program Ülkeleri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Avusturya, Danimarka, Finlandiya, Fransa, İrlanda, İtalya, Lihtenştayn, Norveç, İsveç, İsviçre, Birleşik Krallık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500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600</a:t>
                      </a:r>
                      <a:endParaRPr lang="tr-TR" sz="1400" dirty="0"/>
                    </a:p>
                  </a:txBody>
                  <a:tcPr/>
                </a:tc>
              </a:tr>
              <a:tr h="1635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2. Grup Program Ülkeleri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Belçika, Hırvatistan, Çek Cumhuriyeti, Kıbrıs</a:t>
                      </a:r>
                      <a:r>
                        <a:rPr lang="tr-TR" sz="1400" baseline="0" dirty="0" smtClean="0"/>
                        <a:t> Rum Kesimi, Almanya, Yunanistan, İzlanda, Lüksemburg, Hollanda, Portekiz, Slovenya, İspanya, Türkiye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400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500</a:t>
                      </a:r>
                      <a:endParaRPr lang="tr-TR" sz="1400" dirty="0"/>
                    </a:p>
                  </a:txBody>
                  <a:tcPr/>
                </a:tc>
              </a:tr>
              <a:tr h="1126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3. Grup Program Ülkeleri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Bulgaristan, Estonya, Macaristan, Letonya, Litvanya, Malta, Polonya, Romanya, Slovakya, Makedonya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300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400</a:t>
                      </a:r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8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52636"/>
            <a:ext cx="7344816" cy="1143000"/>
          </a:xfrm>
        </p:spPr>
        <p:txBody>
          <a:bodyPr/>
          <a:lstStyle/>
          <a:p>
            <a:r>
              <a:rPr lang="tr-TR" sz="4000" dirty="0" smtClean="0">
                <a:latin typeface="+mn-lt"/>
              </a:rPr>
              <a:t>HİBE KESİNTİLERİ</a:t>
            </a:r>
            <a:endParaRPr lang="tr-TR" sz="4000" dirty="0">
              <a:latin typeface="+mn-lt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588" y="1592796"/>
            <a:ext cx="8028892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800" dirty="0"/>
              <a:t>Öğrencilerin, mücbir sebeplerle </a:t>
            </a:r>
            <a:r>
              <a:rPr lang="tr-TR" sz="2800" dirty="0" smtClean="0"/>
              <a:t>(sağlık </a:t>
            </a:r>
            <a:r>
              <a:rPr lang="tr-TR" sz="2800" dirty="0"/>
              <a:t>sebepleri, doğal afet gibi) planlanan hareketlilik faaliyeti döneminden erken dönmesi durumunda, öğrencinin yurtdışında kaldığı süre karşılığı hibe miktarı öğrencide bırakılmak üzere, fazladan ödenen hibenin iadesi istenir</a:t>
            </a:r>
            <a:r>
              <a:rPr lang="tr-TR" sz="2800" dirty="0" smtClean="0"/>
              <a:t>.</a:t>
            </a:r>
          </a:p>
          <a:p>
            <a:pPr algn="just"/>
            <a:r>
              <a:rPr lang="tr-TR" dirty="0">
                <a:latin typeface="Calibri" pitchFamily="34" charset="0"/>
                <a:cs typeface="Calibri" pitchFamily="34" charset="0"/>
              </a:rPr>
              <a:t>Öğrenim Anlaşmasında belirlenen ders programının en az üçte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ikisinden </a:t>
            </a:r>
            <a:r>
              <a:rPr lang="tr-TR" dirty="0">
                <a:latin typeface="Calibri" pitchFamily="34" charset="0"/>
                <a:cs typeface="Calibri" pitchFamily="34" charset="0"/>
              </a:rPr>
              <a:t>başarılı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olamayan veya sorumluluklarını yerine getirmediği tespit edilen </a:t>
            </a:r>
            <a:r>
              <a:rPr lang="tr-TR" dirty="0">
                <a:latin typeface="Calibri" pitchFamily="34" charset="0"/>
                <a:cs typeface="Calibri" pitchFamily="34" charset="0"/>
              </a:rPr>
              <a:t>öğrencinin kalan %20 ödemesinin yapılmaması; veya yapılmış bulunan ödemesinin iadesinin istenmesi hakkı saklıdır. </a:t>
            </a:r>
          </a:p>
          <a:p>
            <a:pPr algn="just"/>
            <a:endParaRPr lang="tr-TR" sz="2800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40675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Akademik Tanınma Hakkında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Öğrencinin misafir olunan kurumda takip ettiği eğitim programına karşılık gelen ve başarılı veya başarısız olunan ECTS kredileri için ev sahibi kurumda tam akademik tanınma sağlanmalıdır. </a:t>
            </a:r>
            <a:endParaRPr lang="tr-TR" dirty="0"/>
          </a:p>
          <a:p>
            <a:pPr algn="just"/>
            <a:r>
              <a:rPr lang="tr-TR" dirty="0" smtClean="0"/>
              <a:t>Buna göre, öğrenci faaliyeti sonunda misafir olunan kurumda başarılı olduğu derslerden ev sahibi kurumda da başarılı sayılırken; başarısız olunan dersler ev sahibi kurumda tekrar edilir. </a:t>
            </a:r>
          </a:p>
          <a:p>
            <a:pPr algn="just"/>
            <a:r>
              <a:rPr lang="tr-TR" dirty="0" smtClean="0"/>
              <a:t>Üniversite tercih aşamasında, bu hususun dikkate alınması gereklidir. </a:t>
            </a: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40451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1580" y="80628"/>
            <a:ext cx="7344816" cy="10441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YTÜ AB OFİSİ WEB SAYFASI</a:t>
            </a:r>
            <a:br>
              <a:rPr lang="tr-TR" dirty="0" smtClean="0"/>
            </a:br>
            <a:r>
              <a:rPr lang="tr-TR" sz="3100" dirty="0" smtClean="0"/>
              <a:t>www.eu.yildiz.edu.tr</a:t>
            </a:r>
            <a:endParaRPr lang="tr-TR" sz="31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pic>
        <p:nvPicPr>
          <p:cNvPr id="4" name="Picture 3" descr="C:\Users\ABOFISI-GKN\Desktop\WEB\Adsı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032503"/>
            <a:ext cx="6214162" cy="531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7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7744" y="4941168"/>
            <a:ext cx="4572508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     YTÜ AB OFİSİ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5596" y="2384885"/>
            <a:ext cx="7812868" cy="1764196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KATILIMINIZDAN DOLAYI 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TEŞEKKÜR EDERİZ.</a:t>
            </a:r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4226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1115616" y="728700"/>
            <a:ext cx="7242175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chemeClr val="accent1"/>
                </a:solidFill>
              </a:rPr>
              <a:t>ERASMUS ÜST KURULU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Rektör </a:t>
            </a:r>
            <a:r>
              <a:rPr lang="tr-TR" sz="1400" dirty="0">
                <a:solidFill>
                  <a:schemeClr val="accent1"/>
                </a:solidFill>
              </a:rPr>
              <a:t>Prof</a:t>
            </a:r>
            <a:r>
              <a:rPr lang="tr-TR" sz="1400" dirty="0" smtClean="0">
                <a:solidFill>
                  <a:schemeClr val="accent1"/>
                </a:solidFill>
              </a:rPr>
              <a:t>. Dr</a:t>
            </a:r>
            <a:r>
              <a:rPr lang="tr-TR" sz="1400" dirty="0">
                <a:solidFill>
                  <a:schemeClr val="accent1"/>
                </a:solidFill>
              </a:rPr>
              <a:t>. İsmail </a:t>
            </a:r>
            <a:r>
              <a:rPr lang="tr-TR" sz="1400" dirty="0" smtClean="0">
                <a:solidFill>
                  <a:schemeClr val="accent1"/>
                </a:solidFill>
              </a:rPr>
              <a:t>YÜKSEK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Rektör Yardımcısı Prof. Dr. Faruk YİĞİT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Rektör Yardımcısı Prof. Dr</a:t>
            </a:r>
            <a:r>
              <a:rPr lang="tr-TR" sz="1400" dirty="0" smtClean="0">
                <a:solidFill>
                  <a:schemeClr val="accent1"/>
                </a:solidFill>
              </a:rPr>
              <a:t>. Yusuf AYVAZ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Rektör Yardımcısı Prof. Dr</a:t>
            </a:r>
            <a:r>
              <a:rPr lang="tr-TR" sz="1400" dirty="0" smtClean="0">
                <a:solidFill>
                  <a:schemeClr val="accent1"/>
                </a:solidFill>
              </a:rPr>
              <a:t>. Mesut GÜNER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Erasmus Kurum Koordinatörü Doç. Dr. Bayram Ali ERSOY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Strateji Geliştirme Daire Başkanı Şelale KARAŞAH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Öğrenci İşleri Daire Başkanı Zekine İLHAN</a:t>
            </a:r>
          </a:p>
          <a:p>
            <a:endParaRPr lang="tr-TR" sz="1400" dirty="0">
              <a:solidFill>
                <a:schemeClr val="accent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115616" y="3392996"/>
            <a:ext cx="7332941" cy="28443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accent1"/>
                </a:solidFill>
              </a:rPr>
              <a:t>AB OFİSİ 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Kurum </a:t>
            </a:r>
            <a:r>
              <a:rPr lang="tr-TR" sz="1400" dirty="0">
                <a:solidFill>
                  <a:schemeClr val="accent1"/>
                </a:solidFill>
              </a:rPr>
              <a:t>Koordinatörü Doç. Dr. Bayram Ali ERSOY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Kurum </a:t>
            </a:r>
            <a:r>
              <a:rPr lang="tr-TR" sz="1400" dirty="0">
                <a:solidFill>
                  <a:schemeClr val="accent1"/>
                </a:solidFill>
              </a:rPr>
              <a:t>Koordinatör Yardımcısı Yrd. Doç. Dr. Celile Eren ARGIT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Uzman Nurdan YILDIZ GÜNDÜZ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Uzman Armağan BAKILI </a:t>
            </a:r>
            <a:r>
              <a:rPr lang="tr-TR" sz="1400" dirty="0" smtClean="0">
                <a:solidFill>
                  <a:schemeClr val="accent1"/>
                </a:solidFill>
              </a:rPr>
              <a:t>AKKOÇ</a:t>
            </a:r>
          </a:p>
          <a:p>
            <a:r>
              <a:rPr lang="tr-TR" sz="1400" dirty="0" smtClean="0">
                <a:solidFill>
                  <a:schemeClr val="accent1"/>
                </a:solidFill>
              </a:rPr>
              <a:t>Uzman Gökhan AÇIKEL</a:t>
            </a:r>
            <a:endParaRPr lang="tr-TR" sz="1400" dirty="0">
              <a:solidFill>
                <a:schemeClr val="accent1"/>
              </a:solidFill>
            </a:endParaRPr>
          </a:p>
          <a:p>
            <a:r>
              <a:rPr lang="tr-TR" sz="1400" dirty="0" smtClean="0">
                <a:solidFill>
                  <a:schemeClr val="accent1"/>
                </a:solidFill>
              </a:rPr>
              <a:t>Bilgisayar </a:t>
            </a:r>
            <a:r>
              <a:rPr lang="tr-TR" sz="1400" dirty="0">
                <a:solidFill>
                  <a:schemeClr val="accent1"/>
                </a:solidFill>
              </a:rPr>
              <a:t>İşletmeni Ümmet BEKTAŞ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Bilgisayar İşletmeni Gökhan TARAÇ</a:t>
            </a:r>
          </a:p>
          <a:p>
            <a:r>
              <a:rPr lang="tr-TR" sz="1400" dirty="0">
                <a:solidFill>
                  <a:schemeClr val="accent1"/>
                </a:solidFill>
              </a:rPr>
              <a:t>Bilgisayar İşletmeni Eren GÖZCÜ</a:t>
            </a:r>
          </a:p>
          <a:p>
            <a:endParaRPr lang="tr-T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8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ERASMUS+ Öğrenci Faaliyetleri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Öğrenim Hareketliliği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Staj Hareketliliği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  <p:pic>
        <p:nvPicPr>
          <p:cNvPr id="1026" name="Picture 2" descr="C:\Users\ABOFISI-GKN\Desktop\stud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98" y="2600908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OFISI-GKN\Desktop\inter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2600908"/>
            <a:ext cx="2899331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Erasmus</a:t>
            </a:r>
            <a:r>
              <a:rPr lang="tr-TR" dirty="0" smtClean="0"/>
              <a:t>+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Erasmus+ Programı eğitim, gençlik ve spor alanındaki projeleri destekleyerek Avrupa’da;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İş piyasalarının ve rekabetçi bir ekonominin ihtiyaç duyduğu becerilere sahip öğrenci yetiştirmeyi,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Beşeri ve sosyal sermayenin gelişimine katkı sağlamayı </a:t>
            </a:r>
          </a:p>
          <a:p>
            <a:pPr marL="109728" indent="0">
              <a:buNone/>
            </a:pPr>
            <a:r>
              <a:rPr lang="tr-TR" dirty="0"/>
              <a:t>h</a:t>
            </a:r>
            <a:r>
              <a:rPr lang="tr-TR" dirty="0" smtClean="0"/>
              <a:t>edefleyen bir değişim programıdır.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994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40668"/>
            <a:ext cx="7344816" cy="792088"/>
          </a:xfrm>
        </p:spPr>
        <p:txBody>
          <a:bodyPr>
            <a:noAutofit/>
          </a:bodyPr>
          <a:lstStyle/>
          <a:p>
            <a:r>
              <a:rPr lang="tr-TR" dirty="0" smtClean="0"/>
              <a:t>PROGRAMA DAHİL ÜLKELER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376772"/>
            <a:ext cx="8028892" cy="45259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/>
              <a:t>28 Avrupa Birliği üyesi ülke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/>
              <a:t>4 EFTA (Avrupa Serbest Ticaret Birliği) üyesi ülke: İsviçre*, İzlanda, Lihtenştayn ve Norveç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/>
              <a:t>2 AB adayı ülke: Türkiye ve Makedonya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/>
              <a:t>Program Üyesi toplam 34 ülke </a:t>
            </a:r>
          </a:p>
          <a:p>
            <a:pPr marL="0" indent="0">
              <a:buNone/>
            </a:pPr>
            <a:endParaRPr lang="tr-TR" sz="1100" dirty="0" smtClean="0"/>
          </a:p>
          <a:p>
            <a:pPr marL="0" indent="0">
              <a:buNone/>
            </a:pPr>
            <a:r>
              <a:rPr lang="tr-TR" sz="2400" dirty="0" smtClean="0"/>
              <a:t>*</a:t>
            </a:r>
            <a:r>
              <a:rPr lang="tr-TR" sz="2400" dirty="0"/>
              <a:t>İsviçre ile faaliyetler askıya alınmıştır. </a:t>
            </a: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45324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807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ÖĞRENİM HAREKETLİLİĞİ</a:t>
            </a:r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800100" y="13716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r-TR" sz="2800" b="1" dirty="0" smtClean="0">
                <a:effectLst/>
              </a:rPr>
              <a:t>Öğrenim Hareketliliği Nedir?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r-TR" sz="2800" dirty="0" smtClean="0">
                <a:effectLst/>
              </a:rPr>
              <a:t>Faaliyet</a:t>
            </a:r>
            <a:r>
              <a:rPr lang="tr-TR" sz="2800" dirty="0">
                <a:effectLst/>
              </a:rPr>
              <a:t>, yükseköğretim kurumunda kayıtlı öğrencinin öğreniminin bir bölümünü ikili anlaşma ile ortak olunan yurtdışındaki yükseköğretim kurumunda gerçekleştirmesidir. </a:t>
            </a:r>
            <a:endParaRPr lang="tr-TR" sz="2800" dirty="0" smtClean="0">
              <a:effectLst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altLang="en-US" smtClean="0"/>
              <a:t>YTÜ AB OFİSİ 2016-2017 ERASMUS+  ÖĞRENCİ BİLGİLENDİRME TOPLANTISI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5079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HAREKETLİLİĞİ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Staj Hareketliliği </a:t>
            </a:r>
            <a:r>
              <a:rPr lang="tr-TR" b="1" dirty="0"/>
              <a:t>Nedir?</a:t>
            </a:r>
          </a:p>
          <a:p>
            <a:pPr marL="0" indent="0">
              <a:buNone/>
            </a:pPr>
            <a:r>
              <a:rPr lang="tr-TR" dirty="0" smtClean="0"/>
              <a:t>Staj </a:t>
            </a:r>
            <a:r>
              <a:rPr lang="tr-TR" dirty="0"/>
              <a:t>Hareketliliği Faaliyeti, yükseköğretim kurumunda, öğrencinin öğrencisi olduğu mesleki eğitim alanında uygulamalı iş deneyimi elde etmek üzere yurtdışındaki bir işletmede staj yapmasıdır.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99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Öğrenci </a:t>
            </a:r>
            <a:r>
              <a:rPr lang="tr-TR" b="1" dirty="0"/>
              <a:t>Hareketliliğinin çıktıları;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 smtClean="0"/>
              <a:t>Yeni </a:t>
            </a:r>
            <a:r>
              <a:rPr lang="tr-TR" dirty="0"/>
              <a:t>bir kariyer </a:t>
            </a:r>
            <a:r>
              <a:rPr lang="tr-TR" dirty="0" smtClean="0"/>
              <a:t>görüşü edinilmesi</a:t>
            </a:r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Kendine </a:t>
            </a:r>
            <a:r>
              <a:rPr lang="tr-TR" dirty="0"/>
              <a:t>olan güveninin artması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Gelecekte iş bulma şansının artması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Eğitimde Avrupa boyutu 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Yurtdışı deneyimi kazanma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Çok kültürlü ortamda ders işleme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Kendi kültürünü tanıtma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Yeni arkadaşlar edinme</a:t>
            </a:r>
          </a:p>
          <a:p>
            <a:pPr>
              <a:lnSpc>
                <a:spcPct val="90000"/>
              </a:lnSpc>
              <a:defRPr/>
            </a:pPr>
            <a:r>
              <a:rPr lang="tr-TR" dirty="0"/>
              <a:t>Farklı kültürler tanıyarak ön yargıların kırılması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YTÜ AB OFİSİ 2016-2017 ERASMUS+  ÖĞRENCİ BİLGİLENDİRME TOPLANTISI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56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2011</Words>
  <Application>Microsoft Office PowerPoint</Application>
  <PresentationFormat>Ekran Gösterisi (4:3)</PresentationFormat>
  <Paragraphs>232</Paragraphs>
  <Slides>28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28</vt:i4>
      </vt:variant>
    </vt:vector>
  </HeadingPairs>
  <TitlesOfParts>
    <vt:vector size="30" baseType="lpstr">
      <vt:lpstr>Ofis Teması</vt:lpstr>
      <vt:lpstr>Özel Tasarım</vt:lpstr>
      <vt:lpstr>YILDIZ TEKNİK ÜNİVERSİTESİ  2016-2017 ERASMUS+  ÖĞRENCİ BİLGİLENDİRME TOPLANTISI</vt:lpstr>
      <vt:lpstr>GÜNDEM</vt:lpstr>
      <vt:lpstr>PowerPoint Sunusu</vt:lpstr>
      <vt:lpstr>ERASMUS+ Öğrenci Faaliyetleri </vt:lpstr>
      <vt:lpstr>Erasmus+</vt:lpstr>
      <vt:lpstr>PROGRAMA DAHİL ÜLKELER </vt:lpstr>
      <vt:lpstr>ÖĞRENİM HAREKETLİLİĞİ</vt:lpstr>
      <vt:lpstr>STAJ HAREKETLİLİĞİ</vt:lpstr>
      <vt:lpstr>Öğrenci Hareketliliğinin çıktıları; </vt:lpstr>
      <vt:lpstr>GİDEN ÖĞRENCİ HAREKETLİLİĞİ</vt:lpstr>
      <vt:lpstr>DİKKAT EDİLMESİ GEREKEN DURUMLAR</vt:lpstr>
      <vt:lpstr> DİKKAT EDİLMESİ GEREKEN DURUMLAR Staj Hareketliliği </vt:lpstr>
      <vt:lpstr>KİMO-Merlon Otomasyon Sistemi; Online Başvuru</vt:lpstr>
      <vt:lpstr>KİMO-Merlon Otomasyon Sistemi; Online Başvuru</vt:lpstr>
      <vt:lpstr>KİMO-Merlon Otomasyon Sistemi; Online Başvuru</vt:lpstr>
      <vt:lpstr>KİMO-Merlon Sistemi Üzerinden Başvuru Esnasında Dikkat Edilmesi Gerekenler!!!</vt:lpstr>
      <vt:lpstr> Transkript/Yabancı dil sınav sonucu teslimi </vt:lpstr>
      <vt:lpstr>Staj Kabul Belgesi Teslimi</vt:lpstr>
      <vt:lpstr>ERASMUS YABANCI DİL SINAVI</vt:lpstr>
      <vt:lpstr>DEĞERLENDİRME</vt:lpstr>
      <vt:lpstr>Hibe Talebi ve Dağıtımı</vt:lpstr>
      <vt:lpstr>Hibesiz ERASMUS Öğrenciliği</vt:lpstr>
      <vt:lpstr>Öğrenci Hibelerinin Ödenmesi</vt:lpstr>
      <vt:lpstr>2016-2017 ÜLKELERE GÖRE HİBE DAĞILIMI</vt:lpstr>
      <vt:lpstr>HİBE KESİNTİLERİ</vt:lpstr>
      <vt:lpstr>Akademik Tanınma Hakkında</vt:lpstr>
      <vt:lpstr>YTÜ AB OFİSİ WEB SAYFASI www.eu.yildiz.edu.tr</vt:lpstr>
      <vt:lpstr>     YTÜ AB OFİSİ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PDO</dc:creator>
  <cp:lastModifiedBy>ABOFISI-NURDAN</cp:lastModifiedBy>
  <cp:revision>436</cp:revision>
  <dcterms:created xsi:type="dcterms:W3CDTF">2011-04-08T07:00:41Z</dcterms:created>
  <dcterms:modified xsi:type="dcterms:W3CDTF">2015-11-03T07:45:55Z</dcterms:modified>
</cp:coreProperties>
</file>